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3"/>
  </p:notesMasterIdLst>
  <p:handoutMasterIdLst>
    <p:handoutMasterId r:id="rId24"/>
  </p:handoutMasterIdLst>
  <p:sldIdLst>
    <p:sldId id="464" r:id="rId2"/>
    <p:sldId id="465" r:id="rId3"/>
    <p:sldId id="467" r:id="rId4"/>
    <p:sldId id="475" r:id="rId5"/>
    <p:sldId id="449" r:id="rId6"/>
    <p:sldId id="476" r:id="rId7"/>
    <p:sldId id="468" r:id="rId8"/>
    <p:sldId id="477" r:id="rId9"/>
    <p:sldId id="470" r:id="rId10"/>
    <p:sldId id="478" r:id="rId11"/>
    <p:sldId id="479" r:id="rId12"/>
    <p:sldId id="480" r:id="rId13"/>
    <p:sldId id="481" r:id="rId14"/>
    <p:sldId id="482" r:id="rId15"/>
    <p:sldId id="483" r:id="rId16"/>
    <p:sldId id="484" r:id="rId17"/>
    <p:sldId id="486" r:id="rId18"/>
    <p:sldId id="487" r:id="rId19"/>
    <p:sldId id="488" r:id="rId20"/>
    <p:sldId id="489" r:id="rId21"/>
    <p:sldId id="463" r:id="rId22"/>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48">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C400"/>
    <a:srgbClr val="F1C407"/>
    <a:srgbClr val="F2D343"/>
    <a:srgbClr val="353943"/>
    <a:srgbClr val="4B4B4B"/>
    <a:srgbClr val="0F2A5A"/>
    <a:srgbClr val="D1AC8B"/>
    <a:srgbClr val="0DC9CB"/>
    <a:srgbClr val="EAEAEA"/>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53" autoAdjust="0"/>
    <p:restoredTop sz="86477" autoAdjust="0"/>
  </p:normalViewPr>
  <p:slideViewPr>
    <p:cSldViewPr>
      <p:cViewPr varScale="1">
        <p:scale>
          <a:sx n="117" d="100"/>
          <a:sy n="117" d="100"/>
        </p:scale>
        <p:origin x="120" y="174"/>
      </p:cViewPr>
      <p:guideLst>
        <p:guide orient="horz" pos="1620"/>
        <p:guide pos="2848"/>
      </p:guideLst>
    </p:cSldViewPr>
  </p:slideViewPr>
  <p:outlineViewPr>
    <p:cViewPr>
      <p:scale>
        <a:sx n="33" d="100"/>
        <a:sy n="33" d="100"/>
      </p:scale>
      <p:origin x="0" y="-906"/>
    </p:cViewPr>
  </p:outlineViewPr>
  <p:notesTextViewPr>
    <p:cViewPr>
      <p:scale>
        <a:sx n="3" d="2"/>
        <a:sy n="3" d="2"/>
      </p:scale>
      <p:origin x="0" y="0"/>
    </p:cViewPr>
  </p:notesTextViewPr>
  <p:sorterViewPr>
    <p:cViewPr>
      <p:scale>
        <a:sx n="100" d="100"/>
        <a:sy n="100" d="100"/>
      </p:scale>
      <p:origin x="0" y="0"/>
    </p:cViewPr>
  </p:sorterViewPr>
  <p:notesViewPr>
    <p:cSldViewPr>
      <p:cViewPr>
        <p:scale>
          <a:sx n="110" d="100"/>
          <a:sy n="110" d="100"/>
        </p:scale>
        <p:origin x="834" y="-168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3D91FD0-5AC8-49C4-B058-D685E34EAC60}" type="datetimeFigureOut">
              <a:rPr lang="zh-CN" altLang="en-US" smtClean="0"/>
              <a:t>2018/10/30</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37D4A6F-369B-4DBE-B6EC-7DDB8570EF34}" type="slidenum">
              <a:rPr lang="zh-CN" altLang="en-US" smtClean="0"/>
              <a:t>‹#›</a:t>
            </a:fld>
            <a:endParaRPr lang="zh-CN" altLang="en-US"/>
          </a:p>
        </p:txBody>
      </p:sp>
    </p:spTree>
    <p:extLst>
      <p:ext uri="{BB962C8B-B14F-4D97-AF65-F5344CB8AC3E}">
        <p14:creationId xmlns:p14="http://schemas.microsoft.com/office/powerpoint/2010/main" val="370833190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5FFE99-4238-4F2A-A99A-4C68E4D3DD1E}" type="datetimeFigureOut">
              <a:rPr lang="zh-CN" altLang="en-US" smtClean="0"/>
              <a:t>2018/10/30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FD5A85C-D9E9-4FAE-B863-37A3868A99C8}" type="slidenum">
              <a:rPr lang="zh-CN" altLang="en-US" smtClean="0"/>
              <a:t>‹#›</a:t>
            </a:fld>
            <a:endParaRPr lang="zh-CN" altLang="en-US"/>
          </a:p>
        </p:txBody>
      </p:sp>
    </p:spTree>
    <p:extLst>
      <p:ext uri="{BB962C8B-B14F-4D97-AF65-F5344CB8AC3E}">
        <p14:creationId xmlns:p14="http://schemas.microsoft.com/office/powerpoint/2010/main" val="250030987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D5A85C-D9E9-4FAE-B863-37A3868A99C8}" type="slidenum">
              <a:rPr lang="zh-CN" altLang="en-US" smtClean="0"/>
              <a:t>3</a:t>
            </a:fld>
            <a:endParaRPr lang="zh-CN" altLang="en-US"/>
          </a:p>
        </p:txBody>
      </p:sp>
    </p:spTree>
    <p:extLst>
      <p:ext uri="{BB962C8B-B14F-4D97-AF65-F5344CB8AC3E}">
        <p14:creationId xmlns:p14="http://schemas.microsoft.com/office/powerpoint/2010/main" val="19849736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381000" y="4343400"/>
            <a:ext cx="6144344" cy="4114800"/>
          </a:xfrm>
        </p:spPr>
        <p:txBody>
          <a:bodyPr/>
          <a:lstStyle/>
          <a:p>
            <a:r>
              <a:rPr lang="en-US" altLang="zh-CN" dirty="0" smtClean="0"/>
              <a:t>1.4.1 </a:t>
            </a:r>
            <a:r>
              <a:rPr lang="zh-CN" altLang="en-US" dirty="0"/>
              <a:t>监管不到位，存在寻租问题</a:t>
            </a:r>
          </a:p>
          <a:p>
            <a:r>
              <a:rPr lang="zh-CN" altLang="en-US" dirty="0"/>
              <a:t>政府引导基金的运作模式的</a:t>
            </a:r>
            <a:r>
              <a:rPr lang="zh-CN" altLang="en-US" dirty="0" smtClean="0"/>
              <a:t>特点：由</a:t>
            </a:r>
            <a:r>
              <a:rPr lang="zh-CN" altLang="en-US" dirty="0"/>
              <a:t>地方财政出资</a:t>
            </a:r>
            <a:r>
              <a:rPr lang="zh-CN" altLang="en-US" dirty="0" smtClean="0"/>
              <a:t>，对</a:t>
            </a:r>
            <a:r>
              <a:rPr lang="zh-CN" altLang="en-US" dirty="0"/>
              <a:t>合作基金有注册地和投资</a:t>
            </a:r>
            <a:r>
              <a:rPr lang="zh-CN" altLang="en-US" dirty="0" smtClean="0"/>
              <a:t>地限制；投资</a:t>
            </a:r>
            <a:r>
              <a:rPr lang="zh-CN" altLang="en-US" dirty="0"/>
              <a:t>较为</a:t>
            </a:r>
            <a:r>
              <a:rPr lang="zh-CN" altLang="en-US" dirty="0" smtClean="0"/>
              <a:t>分散（</a:t>
            </a:r>
            <a:r>
              <a:rPr lang="en-US" altLang="zh-CN" dirty="0"/>
              <a:t> 20%-30</a:t>
            </a:r>
            <a:r>
              <a:rPr lang="en-US" altLang="zh-CN" dirty="0" smtClean="0"/>
              <a:t>%</a:t>
            </a:r>
            <a:r>
              <a:rPr lang="zh-CN" altLang="en-US" dirty="0" smtClean="0"/>
              <a:t>）</a:t>
            </a:r>
            <a:r>
              <a:rPr lang="en-US" altLang="zh-CN" dirty="0" smtClean="0"/>
              <a:t>;-&gt;</a:t>
            </a:r>
            <a:r>
              <a:rPr lang="zh-CN" altLang="en-US" dirty="0" smtClean="0"/>
              <a:t>寻</a:t>
            </a:r>
            <a:r>
              <a:rPr lang="zh-CN" altLang="en-US" dirty="0"/>
              <a:t>租</a:t>
            </a:r>
            <a:r>
              <a:rPr lang="zh-CN" altLang="en-US" dirty="0" smtClean="0"/>
              <a:t>腐败</a:t>
            </a:r>
            <a:r>
              <a:rPr lang="en-US" altLang="zh-CN" dirty="0" smtClean="0"/>
              <a:t>-&gt;</a:t>
            </a:r>
            <a:r>
              <a:rPr lang="zh-CN" altLang="en-US" dirty="0" smtClean="0"/>
              <a:t>非法集资。</a:t>
            </a:r>
            <a:endParaRPr lang="en-US" altLang="zh-CN" dirty="0" smtClean="0"/>
          </a:p>
          <a:p>
            <a:r>
              <a:rPr lang="en-US" altLang="zh-CN" dirty="0" smtClean="0"/>
              <a:t>1.4.2 </a:t>
            </a:r>
            <a:r>
              <a:rPr lang="zh-CN" altLang="en-US" dirty="0"/>
              <a:t>运营效率低下，市场化水平较低</a:t>
            </a:r>
          </a:p>
          <a:p>
            <a:r>
              <a:rPr lang="zh-CN" altLang="en-US" dirty="0" smtClean="0"/>
              <a:t>市场化</a:t>
            </a:r>
            <a:r>
              <a:rPr lang="zh-CN" altLang="en-US" dirty="0"/>
              <a:t>运作机制并不完善</a:t>
            </a:r>
            <a:r>
              <a:rPr lang="zh-CN" altLang="en-US" dirty="0" smtClean="0"/>
              <a:t>，受到</a:t>
            </a:r>
            <a:r>
              <a:rPr lang="zh-CN" altLang="en-US" dirty="0"/>
              <a:t>了主管部门管理运作水平和专业</a:t>
            </a:r>
            <a:r>
              <a:rPr lang="zh-CN" altLang="en-US" dirty="0" smtClean="0"/>
              <a:t>能力与</a:t>
            </a:r>
            <a:r>
              <a:rPr lang="zh-CN" altLang="en-US" dirty="0"/>
              <a:t>市场化的</a:t>
            </a:r>
            <a:r>
              <a:rPr lang="en-US" altLang="zh-CN" dirty="0"/>
              <a:t>FOFs</a:t>
            </a:r>
            <a:r>
              <a:rPr lang="zh-CN" altLang="en-US" dirty="0"/>
              <a:t>存在较大的差距</a:t>
            </a:r>
            <a:r>
              <a:rPr lang="zh-CN" altLang="en-US" dirty="0" smtClean="0"/>
              <a:t>。赋予</a:t>
            </a:r>
            <a:r>
              <a:rPr lang="zh-CN" altLang="en-US" dirty="0"/>
              <a:t>了过多的政策性目标</a:t>
            </a:r>
            <a:r>
              <a:rPr lang="zh-CN" altLang="en-US" dirty="0" smtClean="0"/>
              <a:t>，寻找</a:t>
            </a:r>
            <a:r>
              <a:rPr lang="zh-CN" altLang="en-US" dirty="0"/>
              <a:t>合适的投资对象变得更加困难</a:t>
            </a:r>
            <a:r>
              <a:rPr lang="zh-CN" altLang="en-US" dirty="0" smtClean="0"/>
              <a:t>，资金</a:t>
            </a:r>
            <a:r>
              <a:rPr lang="zh-CN" altLang="en-US" dirty="0"/>
              <a:t>利用效率低下</a:t>
            </a:r>
            <a:r>
              <a:rPr lang="zh-CN" altLang="en-US" dirty="0" smtClean="0"/>
              <a:t>；一些</a:t>
            </a:r>
            <a:r>
              <a:rPr lang="zh-CN" altLang="en-US" dirty="0"/>
              <a:t>优秀的创业投资机构不敢与引导基金合作</a:t>
            </a:r>
            <a:r>
              <a:rPr lang="zh-CN" altLang="en-US" dirty="0" smtClean="0"/>
              <a:t>，无法</a:t>
            </a:r>
            <a:r>
              <a:rPr lang="zh-CN" altLang="en-US" dirty="0"/>
              <a:t>达到其引导创业投资的目的。</a:t>
            </a:r>
          </a:p>
          <a:p>
            <a:r>
              <a:rPr lang="en-US" altLang="zh-CN" dirty="0"/>
              <a:t>1.4.3 </a:t>
            </a:r>
            <a:r>
              <a:rPr lang="zh-CN" altLang="en-US" dirty="0"/>
              <a:t>政府和</a:t>
            </a:r>
            <a:r>
              <a:rPr lang="en-US" altLang="zh-CN" dirty="0"/>
              <a:t>GP</a:t>
            </a:r>
            <a:r>
              <a:rPr lang="zh-CN" altLang="en-US" dirty="0"/>
              <a:t>双方诉求存在利益冲突</a:t>
            </a:r>
          </a:p>
          <a:p>
            <a:r>
              <a:rPr lang="en-US" altLang="zh-CN" dirty="0" smtClean="0"/>
              <a:t>LP </a:t>
            </a:r>
            <a:r>
              <a:rPr lang="zh-CN" altLang="en-US" dirty="0"/>
              <a:t>与 </a:t>
            </a:r>
            <a:r>
              <a:rPr lang="en-US" altLang="zh-CN" dirty="0"/>
              <a:t>GP</a:t>
            </a:r>
            <a:r>
              <a:rPr lang="zh-CN" altLang="en-US" dirty="0"/>
              <a:t>利益不一致，会导致“利益共享，但风险不共担”的局面出现，严重影响基金的运作效率，同时也会对基金收益及风险控制等各方面造成不利影响。</a:t>
            </a:r>
          </a:p>
          <a:p>
            <a:r>
              <a:rPr lang="en-US" altLang="zh-CN" dirty="0"/>
              <a:t>1.4.4 </a:t>
            </a:r>
            <a:r>
              <a:rPr lang="zh-CN" altLang="en-US" dirty="0"/>
              <a:t>引导基金类别繁多，绩效考核体系不完善</a:t>
            </a:r>
          </a:p>
          <a:p>
            <a:r>
              <a:rPr lang="zh-CN" altLang="en-US" dirty="0" smtClean="0"/>
              <a:t>设立</a:t>
            </a:r>
            <a:r>
              <a:rPr lang="zh-CN" altLang="en-US" dirty="0"/>
              <a:t>形式有天使引导金、创投引导金、股权引导金、产业引导金等，类别繁多。这些引导基金规模大小不一、投资方向不同、投资限制各异、政策导向目标互有差别，并且分别由不同部门管理，缺乏统筹，不利于统一管理，发挥各个政府引导基金的合力。目前，大多数政府引导基金尚未建立完善的基金绩效考核体系，即使小部分政府引导基金实行了绩效考核，也是相当宽泛，主要对资产情况进行保值增值的评价，对于如何监管以及具体考核体系并未作出详细的办法规定。同时，多数政府引导基金把业务中心放在合作管理机构评估筛选、引资和投资上，对基金的运作管理较为轻视，这使得政府无法对当前业已运作中的政府引导基金全面客观地做出考核。随着越来越多的政府引导基金进入投资后期甚至是退出期，建立完善政府引导基金绩效评价体系已经成为当前政府引导基金亟待解决的问题。</a:t>
            </a:r>
          </a:p>
        </p:txBody>
      </p:sp>
      <p:sp>
        <p:nvSpPr>
          <p:cNvPr id="4" name="灯片编号占位符 3"/>
          <p:cNvSpPr>
            <a:spLocks noGrp="1"/>
          </p:cNvSpPr>
          <p:nvPr>
            <p:ph type="sldNum" sz="quarter" idx="10"/>
          </p:nvPr>
        </p:nvSpPr>
        <p:spPr/>
        <p:txBody>
          <a:bodyPr/>
          <a:lstStyle/>
          <a:p>
            <a:fld id="{DFD5A85C-D9E9-4FAE-B863-37A3868A99C8}" type="slidenum">
              <a:rPr lang="zh-CN" altLang="en-US" smtClean="0"/>
              <a:t>19</a:t>
            </a:fld>
            <a:endParaRPr lang="zh-CN" altLang="en-US"/>
          </a:p>
        </p:txBody>
      </p:sp>
    </p:spTree>
    <p:extLst>
      <p:ext uri="{BB962C8B-B14F-4D97-AF65-F5344CB8AC3E}">
        <p14:creationId xmlns:p14="http://schemas.microsoft.com/office/powerpoint/2010/main" val="13071552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381000" y="4343400"/>
            <a:ext cx="6144344" cy="4114800"/>
          </a:xfrm>
        </p:spPr>
        <p:txBody>
          <a:bodyPr/>
          <a:lstStyle/>
          <a:p>
            <a:r>
              <a:rPr lang="en-US" altLang="zh-CN" dirty="0" smtClean="0"/>
              <a:t>1.4.1 </a:t>
            </a:r>
            <a:r>
              <a:rPr lang="zh-CN" altLang="en-US" dirty="0"/>
              <a:t>监管不到位，存在寻租问题</a:t>
            </a:r>
          </a:p>
          <a:p>
            <a:r>
              <a:rPr lang="zh-CN" altLang="en-US" dirty="0"/>
              <a:t>政府引导基金的运作模式的</a:t>
            </a:r>
            <a:r>
              <a:rPr lang="zh-CN" altLang="en-US" dirty="0" smtClean="0"/>
              <a:t>特点：由</a:t>
            </a:r>
            <a:r>
              <a:rPr lang="zh-CN" altLang="en-US" dirty="0"/>
              <a:t>地方财政出资</a:t>
            </a:r>
            <a:r>
              <a:rPr lang="zh-CN" altLang="en-US" dirty="0" smtClean="0"/>
              <a:t>，对</a:t>
            </a:r>
            <a:r>
              <a:rPr lang="zh-CN" altLang="en-US" dirty="0"/>
              <a:t>合作基金有注册地和投资</a:t>
            </a:r>
            <a:r>
              <a:rPr lang="zh-CN" altLang="en-US" dirty="0" smtClean="0"/>
              <a:t>地限制；投资</a:t>
            </a:r>
            <a:r>
              <a:rPr lang="zh-CN" altLang="en-US" dirty="0"/>
              <a:t>较为</a:t>
            </a:r>
            <a:r>
              <a:rPr lang="zh-CN" altLang="en-US" dirty="0" smtClean="0"/>
              <a:t>分散（</a:t>
            </a:r>
            <a:r>
              <a:rPr lang="en-US" altLang="zh-CN" dirty="0"/>
              <a:t> 20%-30</a:t>
            </a:r>
            <a:r>
              <a:rPr lang="en-US" altLang="zh-CN" dirty="0" smtClean="0"/>
              <a:t>%</a:t>
            </a:r>
            <a:r>
              <a:rPr lang="zh-CN" altLang="en-US" dirty="0" smtClean="0"/>
              <a:t>）</a:t>
            </a:r>
            <a:r>
              <a:rPr lang="en-US" altLang="zh-CN" dirty="0" smtClean="0"/>
              <a:t>;-&gt;</a:t>
            </a:r>
            <a:r>
              <a:rPr lang="zh-CN" altLang="en-US" dirty="0" smtClean="0"/>
              <a:t>寻</a:t>
            </a:r>
            <a:r>
              <a:rPr lang="zh-CN" altLang="en-US" dirty="0"/>
              <a:t>租</a:t>
            </a:r>
            <a:r>
              <a:rPr lang="zh-CN" altLang="en-US" dirty="0" smtClean="0"/>
              <a:t>腐败</a:t>
            </a:r>
            <a:r>
              <a:rPr lang="en-US" altLang="zh-CN" dirty="0" smtClean="0"/>
              <a:t>-&gt;</a:t>
            </a:r>
            <a:r>
              <a:rPr lang="zh-CN" altLang="en-US" dirty="0" smtClean="0"/>
              <a:t>非法集资。</a:t>
            </a:r>
            <a:endParaRPr lang="en-US" altLang="zh-CN" dirty="0" smtClean="0"/>
          </a:p>
          <a:p>
            <a:r>
              <a:rPr lang="en-US" altLang="zh-CN" dirty="0" smtClean="0"/>
              <a:t>1.4.2 </a:t>
            </a:r>
            <a:r>
              <a:rPr lang="zh-CN" altLang="en-US" dirty="0"/>
              <a:t>运营效率低下，市场化水平较低</a:t>
            </a:r>
          </a:p>
          <a:p>
            <a:r>
              <a:rPr lang="zh-CN" altLang="en-US" dirty="0" smtClean="0"/>
              <a:t>市场化</a:t>
            </a:r>
            <a:r>
              <a:rPr lang="zh-CN" altLang="en-US" dirty="0"/>
              <a:t>运作机制并不完善</a:t>
            </a:r>
            <a:r>
              <a:rPr lang="zh-CN" altLang="en-US" dirty="0" smtClean="0"/>
              <a:t>，受到</a:t>
            </a:r>
            <a:r>
              <a:rPr lang="zh-CN" altLang="en-US" dirty="0"/>
              <a:t>了主管部门管理运作水平和专业</a:t>
            </a:r>
            <a:r>
              <a:rPr lang="zh-CN" altLang="en-US" dirty="0" smtClean="0"/>
              <a:t>能力与</a:t>
            </a:r>
            <a:r>
              <a:rPr lang="zh-CN" altLang="en-US" dirty="0"/>
              <a:t>市场化的</a:t>
            </a:r>
            <a:r>
              <a:rPr lang="en-US" altLang="zh-CN" dirty="0"/>
              <a:t>FOFs</a:t>
            </a:r>
            <a:r>
              <a:rPr lang="zh-CN" altLang="en-US" dirty="0"/>
              <a:t>存在较大的差距</a:t>
            </a:r>
            <a:r>
              <a:rPr lang="zh-CN" altLang="en-US" dirty="0" smtClean="0"/>
              <a:t>。赋予</a:t>
            </a:r>
            <a:r>
              <a:rPr lang="zh-CN" altLang="en-US" dirty="0"/>
              <a:t>了过多的政策性目标</a:t>
            </a:r>
            <a:r>
              <a:rPr lang="zh-CN" altLang="en-US" dirty="0" smtClean="0"/>
              <a:t>，寻找</a:t>
            </a:r>
            <a:r>
              <a:rPr lang="zh-CN" altLang="en-US" dirty="0"/>
              <a:t>合适的投资对象变得更加困难</a:t>
            </a:r>
            <a:r>
              <a:rPr lang="zh-CN" altLang="en-US" dirty="0" smtClean="0"/>
              <a:t>，资金</a:t>
            </a:r>
            <a:r>
              <a:rPr lang="zh-CN" altLang="en-US" dirty="0"/>
              <a:t>利用效率低下</a:t>
            </a:r>
            <a:r>
              <a:rPr lang="zh-CN" altLang="en-US" dirty="0" smtClean="0"/>
              <a:t>；一些</a:t>
            </a:r>
            <a:r>
              <a:rPr lang="zh-CN" altLang="en-US" dirty="0"/>
              <a:t>优秀的创业投资机构不敢与引导基金合作</a:t>
            </a:r>
            <a:r>
              <a:rPr lang="zh-CN" altLang="en-US" dirty="0" smtClean="0"/>
              <a:t>，无法</a:t>
            </a:r>
            <a:r>
              <a:rPr lang="zh-CN" altLang="en-US" dirty="0"/>
              <a:t>达到其引导创业投资的目的。</a:t>
            </a:r>
          </a:p>
          <a:p>
            <a:r>
              <a:rPr lang="en-US" altLang="zh-CN" dirty="0"/>
              <a:t>1.4.3 </a:t>
            </a:r>
            <a:r>
              <a:rPr lang="zh-CN" altLang="en-US" dirty="0"/>
              <a:t>政府和</a:t>
            </a:r>
            <a:r>
              <a:rPr lang="en-US" altLang="zh-CN" dirty="0"/>
              <a:t>GP</a:t>
            </a:r>
            <a:r>
              <a:rPr lang="zh-CN" altLang="en-US" dirty="0"/>
              <a:t>双方诉求存在利益冲突</a:t>
            </a:r>
          </a:p>
          <a:p>
            <a:r>
              <a:rPr lang="en-US" altLang="zh-CN" dirty="0" smtClean="0"/>
              <a:t>LP </a:t>
            </a:r>
            <a:r>
              <a:rPr lang="zh-CN" altLang="en-US" dirty="0"/>
              <a:t>与 </a:t>
            </a:r>
            <a:r>
              <a:rPr lang="en-US" altLang="zh-CN" dirty="0"/>
              <a:t>GP</a:t>
            </a:r>
            <a:r>
              <a:rPr lang="zh-CN" altLang="en-US" dirty="0"/>
              <a:t>利益不一致，会导致“利益共享，但风险不共担”的局面出现，严重影响基金的运作效率，同时也会对基金收益及风险控制等各方面造成不利影响。</a:t>
            </a:r>
          </a:p>
          <a:p>
            <a:r>
              <a:rPr lang="en-US" altLang="zh-CN" dirty="0"/>
              <a:t>1.4.4 </a:t>
            </a:r>
            <a:r>
              <a:rPr lang="zh-CN" altLang="en-US" dirty="0"/>
              <a:t>引导基金类别繁多，绩效考核体系不完善</a:t>
            </a:r>
          </a:p>
          <a:p>
            <a:r>
              <a:rPr lang="zh-CN" altLang="en-US" dirty="0" smtClean="0"/>
              <a:t>设立</a:t>
            </a:r>
            <a:r>
              <a:rPr lang="zh-CN" altLang="en-US" dirty="0"/>
              <a:t>形式有天使引导金、创投引导金、股权引导金、产业引导金等，类别繁多。这些引导基金规模大小不一、投资方向不同、投资限制各异、政策导向目标互有差别，并且分别由不同部门管理，缺乏统筹，不利于统一管理，发挥各个政府引导基金的合力。目前，大多数政府引导基金尚未建立完善的基金绩效考核体系，即使小部分政府引导基金实行了绩效考核，也是相当宽泛，主要对资产情况进行保值增值的评价，对于如何监管以及具体考核体系并未作出详细的办法规定。同时，多数政府引导基金把业务中心放在合作管理机构评估筛选、引资和投资上，对基金的运作管理较为轻视，这使得政府无法对当前业已运作中的政府引导基金全面客观地做出考核。随着越来越多的政府引导基金进入投资后期甚至是退出期，建立完善政府引导基金绩效评价体系已经成为当前政府引导基金亟待解决的问题。</a:t>
            </a:r>
          </a:p>
        </p:txBody>
      </p:sp>
      <p:sp>
        <p:nvSpPr>
          <p:cNvPr id="4" name="灯片编号占位符 3"/>
          <p:cNvSpPr>
            <a:spLocks noGrp="1"/>
          </p:cNvSpPr>
          <p:nvPr>
            <p:ph type="sldNum" sz="quarter" idx="10"/>
          </p:nvPr>
        </p:nvSpPr>
        <p:spPr/>
        <p:txBody>
          <a:bodyPr/>
          <a:lstStyle/>
          <a:p>
            <a:fld id="{DFD5A85C-D9E9-4FAE-B863-37A3868A99C8}" type="slidenum">
              <a:rPr lang="zh-CN" altLang="en-US" smtClean="0"/>
              <a:t>20</a:t>
            </a:fld>
            <a:endParaRPr lang="zh-CN" altLang="en-US"/>
          </a:p>
        </p:txBody>
      </p:sp>
    </p:spTree>
    <p:extLst>
      <p:ext uri="{BB962C8B-B14F-4D97-AF65-F5344CB8AC3E}">
        <p14:creationId xmlns:p14="http://schemas.microsoft.com/office/powerpoint/2010/main" val="38317950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D5A85C-D9E9-4FAE-B863-37A3868A99C8}" type="slidenum">
              <a:rPr lang="zh-CN" altLang="en-US" smtClean="0"/>
              <a:t>21</a:t>
            </a:fld>
            <a:endParaRPr lang="zh-CN" altLang="en-US"/>
          </a:p>
        </p:txBody>
      </p:sp>
    </p:spTree>
    <p:extLst>
      <p:ext uri="{BB962C8B-B14F-4D97-AF65-F5344CB8AC3E}">
        <p14:creationId xmlns:p14="http://schemas.microsoft.com/office/powerpoint/2010/main" val="20183040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transition spd="med">
    <p:pull/>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transition spd="med">
    <p:pull/>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p:transition spd="med">
    <p:pull/>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Tree>
  </p:cSld>
  <p:clrMapOvr>
    <a:masterClrMapping/>
  </p:clrMapOvr>
  <p:transition spd="med">
    <p:pull/>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spTree>
  </p:cSld>
  <p:clrMapOvr>
    <a:masterClrMapping/>
  </p:clrMapOvr>
  <p:transition spd="med">
    <p:pull/>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transition spd="med">
    <p:pull/>
  </p:transition>
  <p:timing>
    <p:tnLst>
      <p:par>
        <p:cTn id="1" dur="indefinite" restart="never" nodeType="tmRoot"/>
      </p:par>
    </p:tnLst>
  </p:timing>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4.emf"/></Relationships>
</file>

<file path=ppt/slides/_rels/slide1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2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10" Type="http://schemas.openxmlformats.org/officeDocument/2006/relationships/image" Target="../media/image10.png"/><Relationship Id="rId4" Type="http://schemas.openxmlformats.org/officeDocument/2006/relationships/image" Target="../media/image4.emf"/><Relationship Id="rId9"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02"/>
            <a:ext cx="9144000" cy="5142895"/>
          </a:xfrm>
          <a:prstGeom prst="rect">
            <a:avLst/>
          </a:prstGeom>
        </p:spPr>
      </p:pic>
      <p:sp>
        <p:nvSpPr>
          <p:cNvPr id="4" name="文本框 3"/>
          <p:cNvSpPr txBox="1"/>
          <p:nvPr/>
        </p:nvSpPr>
        <p:spPr>
          <a:xfrm>
            <a:off x="899592" y="2499742"/>
            <a:ext cx="6286196" cy="707886"/>
          </a:xfrm>
          <a:prstGeom prst="rect">
            <a:avLst/>
          </a:prstGeom>
          <a:noFill/>
        </p:spPr>
        <p:txBody>
          <a:bodyPr wrap="square" rtlCol="0">
            <a:spAutoFit/>
          </a:bodyPr>
          <a:lstStyle/>
          <a:p>
            <a:r>
              <a:rPr lang="zh-CN" altLang="en-US" sz="4000" b="1" spc="300" dirty="0">
                <a:solidFill>
                  <a:srgbClr val="353943"/>
                </a:solidFill>
                <a:latin typeface="微软雅黑" panose="020B0503020204020204" pitchFamily="34" charset="-122"/>
                <a:ea typeface="微软雅黑" panose="020B0503020204020204" pitchFamily="34" charset="-122"/>
              </a:rPr>
              <a:t>如何利用私募通数据库</a:t>
            </a:r>
          </a:p>
        </p:txBody>
      </p:sp>
      <p:sp>
        <p:nvSpPr>
          <p:cNvPr id="6" name="文本框 5"/>
          <p:cNvSpPr txBox="1"/>
          <p:nvPr/>
        </p:nvSpPr>
        <p:spPr>
          <a:xfrm>
            <a:off x="2627784" y="3279636"/>
            <a:ext cx="6286196" cy="400110"/>
          </a:xfrm>
          <a:prstGeom prst="rect">
            <a:avLst/>
          </a:prstGeom>
          <a:noFill/>
        </p:spPr>
        <p:txBody>
          <a:bodyPr wrap="square" rtlCol="0">
            <a:spAutoFit/>
          </a:bodyPr>
          <a:lstStyle/>
          <a:p>
            <a:pPr algn="r"/>
            <a:r>
              <a:rPr lang="en-US" altLang="zh-CN" sz="2000" spc="300" dirty="0" smtClean="0">
                <a:solidFill>
                  <a:srgbClr val="353943"/>
                </a:solidFill>
                <a:latin typeface="微软雅黑" panose="020B0503020204020204" pitchFamily="34" charset="-122"/>
                <a:ea typeface="微软雅黑" panose="020B0503020204020204" pitchFamily="34" charset="-122"/>
              </a:rPr>
              <a:t>--</a:t>
            </a:r>
            <a:r>
              <a:rPr lang="zh-CN" altLang="en-US" sz="2000" spc="300" dirty="0" smtClean="0">
                <a:solidFill>
                  <a:srgbClr val="353943"/>
                </a:solidFill>
                <a:latin typeface="微软雅黑" panose="020B0503020204020204" pitchFamily="34" charset="-122"/>
                <a:ea typeface="微软雅黑" panose="020B0503020204020204" pitchFamily="34" charset="-122"/>
              </a:rPr>
              <a:t>用</a:t>
            </a:r>
            <a:r>
              <a:rPr lang="zh-CN" altLang="en-US" sz="2000" spc="300" dirty="0">
                <a:solidFill>
                  <a:srgbClr val="353943"/>
                </a:solidFill>
                <a:latin typeface="微软雅黑" panose="020B0503020204020204" pitchFamily="34" charset="-122"/>
                <a:ea typeface="微软雅黑" panose="020B0503020204020204" pitchFamily="34" charset="-122"/>
              </a:rPr>
              <a:t>私募通数据库解读政府引导基金发展现状</a:t>
            </a:r>
          </a:p>
        </p:txBody>
      </p:sp>
      <p:sp>
        <p:nvSpPr>
          <p:cNvPr id="7" name="文本框 6"/>
          <p:cNvSpPr txBox="1"/>
          <p:nvPr/>
        </p:nvSpPr>
        <p:spPr>
          <a:xfrm>
            <a:off x="6732240" y="3811306"/>
            <a:ext cx="2160240" cy="961289"/>
          </a:xfrm>
          <a:prstGeom prst="rect">
            <a:avLst/>
          </a:prstGeom>
          <a:noFill/>
        </p:spPr>
        <p:txBody>
          <a:bodyPr wrap="square" rtlCol="0">
            <a:spAutoFit/>
          </a:bodyPr>
          <a:lstStyle/>
          <a:p>
            <a:pPr algn="r">
              <a:lnSpc>
                <a:spcPct val="150000"/>
              </a:lnSpc>
            </a:pPr>
            <a:r>
              <a:rPr lang="zh-CN" altLang="en-US" sz="2000" spc="300" dirty="0">
                <a:solidFill>
                  <a:srgbClr val="353943"/>
                </a:solidFill>
                <a:latin typeface="微软雅黑" panose="020B0503020204020204" pitchFamily="34" charset="-122"/>
                <a:ea typeface="微软雅黑" panose="020B0503020204020204" pitchFamily="34" charset="-122"/>
              </a:rPr>
              <a:t>刘</a:t>
            </a:r>
            <a:r>
              <a:rPr lang="zh-CN" altLang="en-US" sz="2000" spc="300" dirty="0" smtClean="0">
                <a:solidFill>
                  <a:srgbClr val="353943"/>
                </a:solidFill>
                <a:latin typeface="微软雅黑" panose="020B0503020204020204" pitchFamily="34" charset="-122"/>
                <a:ea typeface="微软雅黑" panose="020B0503020204020204" pitchFamily="34" charset="-122"/>
              </a:rPr>
              <a:t>国威</a:t>
            </a:r>
            <a:endParaRPr lang="en-US" altLang="zh-CN" sz="2000" spc="300" dirty="0" smtClean="0">
              <a:solidFill>
                <a:srgbClr val="353943"/>
              </a:solidFill>
              <a:latin typeface="微软雅黑" panose="020B0503020204020204" pitchFamily="34" charset="-122"/>
              <a:ea typeface="微软雅黑" panose="020B0503020204020204" pitchFamily="34" charset="-122"/>
            </a:endParaRPr>
          </a:p>
          <a:p>
            <a:pPr algn="r">
              <a:lnSpc>
                <a:spcPct val="150000"/>
              </a:lnSpc>
            </a:pPr>
            <a:r>
              <a:rPr lang="en-US" altLang="zh-CN" sz="2000" spc="300" dirty="0" smtClean="0">
                <a:solidFill>
                  <a:srgbClr val="353943"/>
                </a:solidFill>
                <a:latin typeface="微软雅黑" panose="020B0503020204020204" pitchFamily="34" charset="-122"/>
                <a:ea typeface="微软雅黑" panose="020B0503020204020204" pitchFamily="34" charset="-122"/>
              </a:rPr>
              <a:t>2018.11</a:t>
            </a:r>
            <a:endParaRPr lang="zh-CN" altLang="en-US" sz="2000" spc="300" dirty="0">
              <a:solidFill>
                <a:srgbClr val="353943"/>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38947376"/>
      </p:ext>
    </p:extLst>
  </p:cSld>
  <p:clrMapOvr>
    <a:masterClrMapping/>
  </p:clrMapOvr>
  <p:transition spd="med">
    <p:pull/>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02"/>
            <a:ext cx="9144000" cy="5142895"/>
          </a:xfrm>
          <a:prstGeom prst="rect">
            <a:avLst/>
          </a:prstGeom>
        </p:spPr>
      </p:pic>
      <p:sp>
        <p:nvSpPr>
          <p:cNvPr id="3" name="TextBox 21"/>
          <p:cNvSpPr txBox="1"/>
          <p:nvPr/>
        </p:nvSpPr>
        <p:spPr>
          <a:xfrm>
            <a:off x="650736" y="502683"/>
            <a:ext cx="6369536" cy="369332"/>
          </a:xfrm>
          <a:prstGeom prst="rect">
            <a:avLst/>
          </a:prstGeom>
          <a:noFill/>
        </p:spPr>
        <p:txBody>
          <a:bodyPr wrap="square" rtlCol="0">
            <a:spAutoFit/>
          </a:bodyPr>
          <a:lstStyle/>
          <a:p>
            <a:r>
              <a:rPr lang="zh-CN" altLang="en-US" b="1" spc="300" dirty="0" smtClean="0">
                <a:solidFill>
                  <a:srgbClr val="4B4B4B"/>
                </a:solidFill>
                <a:latin typeface="微软雅黑" panose="020B0503020204020204" pitchFamily="34" charset="-122"/>
                <a:ea typeface="微软雅黑" panose="020B0503020204020204" pitchFamily="34" charset="-122"/>
              </a:rPr>
              <a:t>技巧一：不确定信息的检索</a:t>
            </a:r>
            <a:r>
              <a:rPr lang="en-US" altLang="zh-CN" b="1" spc="300" dirty="0" smtClean="0">
                <a:solidFill>
                  <a:srgbClr val="4B4B4B"/>
                </a:solidFill>
                <a:latin typeface="微软雅黑" panose="020B0503020204020204" pitchFamily="34" charset="-122"/>
                <a:ea typeface="微软雅黑" panose="020B0503020204020204" pitchFamily="34" charset="-122"/>
              </a:rPr>
              <a:t>-&gt;</a:t>
            </a:r>
            <a:r>
              <a:rPr lang="zh-CN" altLang="en-US" b="1" spc="300" dirty="0" smtClean="0">
                <a:solidFill>
                  <a:srgbClr val="4B4B4B"/>
                </a:solidFill>
                <a:latin typeface="微软雅黑" panose="020B0503020204020204" pitchFamily="34" charset="-122"/>
                <a:ea typeface="微软雅黑" panose="020B0503020204020204" pitchFamily="34" charset="-122"/>
              </a:rPr>
              <a:t>使用关键词搜索</a:t>
            </a:r>
            <a:endParaRPr lang="en-US" altLang="zh-CN" b="1" spc="300" dirty="0" smtClean="0">
              <a:solidFill>
                <a:srgbClr val="4B4B4B"/>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3"/>
          <a:stretch>
            <a:fillRect/>
          </a:stretch>
        </p:blipFill>
        <p:spPr>
          <a:xfrm>
            <a:off x="471969" y="340966"/>
            <a:ext cx="579908" cy="692766"/>
          </a:xfrm>
          <a:prstGeom prst="rect">
            <a:avLst/>
          </a:prstGeom>
        </p:spPr>
      </p:pic>
      <p:sp>
        <p:nvSpPr>
          <p:cNvPr id="14" name="TextBox 21"/>
          <p:cNvSpPr txBox="1"/>
          <p:nvPr/>
        </p:nvSpPr>
        <p:spPr>
          <a:xfrm>
            <a:off x="8636386" y="1004106"/>
            <a:ext cx="400110" cy="1783668"/>
          </a:xfrm>
          <a:prstGeom prst="rect">
            <a:avLst/>
          </a:prstGeom>
          <a:noFill/>
        </p:spPr>
        <p:txBody>
          <a:bodyPr vert="eaVert" wrap="square" rtlCol="0">
            <a:spAutoFit/>
          </a:bodyPr>
          <a:lstStyle/>
          <a:p>
            <a:r>
              <a:rPr lang="zh-CN" altLang="en-US" sz="1400" spc="300" dirty="0">
                <a:solidFill>
                  <a:srgbClr val="F4C400"/>
                </a:solidFill>
                <a:latin typeface="微软雅黑" panose="020B0503020204020204" pitchFamily="34" charset="-122"/>
                <a:ea typeface="微软雅黑" panose="020B0503020204020204" pitchFamily="34" charset="-122"/>
              </a:rPr>
              <a:t>私募</a:t>
            </a:r>
            <a:r>
              <a:rPr lang="zh-CN" altLang="en-US" sz="1400" spc="300" dirty="0" smtClean="0">
                <a:solidFill>
                  <a:srgbClr val="F4C400"/>
                </a:solidFill>
                <a:latin typeface="微软雅黑" panose="020B0503020204020204" pitchFamily="34" charset="-122"/>
                <a:ea typeface="微软雅黑" panose="020B0503020204020204" pitchFamily="34" charset="-122"/>
              </a:rPr>
              <a:t>通案例介绍</a:t>
            </a:r>
            <a:endParaRPr lang="zh-CN" altLang="en-US" sz="1400" spc="300" dirty="0">
              <a:solidFill>
                <a:srgbClr val="F4C400"/>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4"/>
          <a:stretch>
            <a:fillRect/>
          </a:stretch>
        </p:blipFill>
        <p:spPr>
          <a:xfrm>
            <a:off x="658338" y="872015"/>
            <a:ext cx="7226030" cy="1181554"/>
          </a:xfrm>
          <a:prstGeom prst="rect">
            <a:avLst/>
          </a:prstGeom>
        </p:spPr>
      </p:pic>
      <p:pic>
        <p:nvPicPr>
          <p:cNvPr id="6" name="图片 5"/>
          <p:cNvPicPr>
            <a:picLocks noChangeAspect="1"/>
          </p:cNvPicPr>
          <p:nvPr/>
        </p:nvPicPr>
        <p:blipFill>
          <a:blip r:embed="rId5"/>
          <a:stretch>
            <a:fillRect/>
          </a:stretch>
        </p:blipFill>
        <p:spPr>
          <a:xfrm>
            <a:off x="658338" y="2214892"/>
            <a:ext cx="7514062" cy="2931551"/>
          </a:xfrm>
          <a:prstGeom prst="rect">
            <a:avLst/>
          </a:prstGeom>
        </p:spPr>
      </p:pic>
      <p:sp>
        <p:nvSpPr>
          <p:cNvPr id="24" name="下箭头 23"/>
          <p:cNvSpPr/>
          <p:nvPr/>
        </p:nvSpPr>
        <p:spPr>
          <a:xfrm>
            <a:off x="7308304" y="1563638"/>
            <a:ext cx="216024" cy="426655"/>
          </a:xfrm>
          <a:prstGeom prst="downArrow">
            <a:avLst/>
          </a:prstGeom>
          <a:solidFill>
            <a:srgbClr val="F4C400"/>
          </a:solidFill>
          <a:ln>
            <a:solidFill>
              <a:srgbClr val="F4C4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TextBox 57"/>
          <p:cNvSpPr txBox="1"/>
          <p:nvPr/>
        </p:nvSpPr>
        <p:spPr bwMode="auto">
          <a:xfrm>
            <a:off x="1619672" y="3815513"/>
            <a:ext cx="6480720" cy="345094"/>
          </a:xfrm>
          <a:prstGeom prst="rect">
            <a:avLst/>
          </a:prstGeom>
          <a:noFill/>
          <a:ln>
            <a:solidFill>
              <a:srgbClr val="F4C400"/>
            </a:solidFill>
          </a:ln>
        </p:spPr>
        <p:txBody>
          <a:bodyPr wrap="square">
            <a:spAutoFit/>
          </a:bodyPr>
          <a:lstStyle/>
          <a:p>
            <a:pPr algn="ctr" fontAlgn="auto">
              <a:lnSpc>
                <a:spcPct val="130000"/>
              </a:lnSpc>
              <a:spcBef>
                <a:spcPts val="0"/>
              </a:spcBef>
              <a:spcAft>
                <a:spcPts val="0"/>
              </a:spcAft>
              <a:defRPr/>
            </a:pPr>
            <a:r>
              <a:rPr lang="zh-CN" altLang="en-US" sz="1400" dirty="0">
                <a:solidFill>
                  <a:schemeClr val="tx1">
                    <a:lumMod val="65000"/>
                    <a:lumOff val="35000"/>
                  </a:schemeClr>
                </a:solidFill>
                <a:latin typeface="微软雅黑" pitchFamily="34" charset="-122"/>
                <a:ea typeface="微软雅黑" pitchFamily="34" charset="-122"/>
              </a:rPr>
              <a:t>关键词检索可以确定数据库中是否有该数据，数据分布在哪些模块中。</a:t>
            </a:r>
            <a:endParaRPr lang="en-US" altLang="zh-CN" sz="1400"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440041364"/>
      </p:ext>
    </p:extLst>
  </p:cSld>
  <p:clrMapOvr>
    <a:masterClrMapping/>
  </p:clrMapOvr>
  <p:transition spd="med">
    <p:pul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02"/>
            <a:ext cx="9144000" cy="5142895"/>
          </a:xfrm>
          <a:prstGeom prst="rect">
            <a:avLst/>
          </a:prstGeom>
        </p:spPr>
      </p:pic>
      <p:pic>
        <p:nvPicPr>
          <p:cNvPr id="8" name="图片 7"/>
          <p:cNvPicPr>
            <a:picLocks noChangeAspect="1"/>
          </p:cNvPicPr>
          <p:nvPr/>
        </p:nvPicPr>
        <p:blipFill>
          <a:blip r:embed="rId3"/>
          <a:stretch>
            <a:fillRect/>
          </a:stretch>
        </p:blipFill>
        <p:spPr>
          <a:xfrm>
            <a:off x="1227502" y="1880606"/>
            <a:ext cx="7301380" cy="3046765"/>
          </a:xfrm>
          <a:prstGeom prst="rect">
            <a:avLst/>
          </a:prstGeom>
        </p:spPr>
      </p:pic>
      <p:sp>
        <p:nvSpPr>
          <p:cNvPr id="3" name="TextBox 21"/>
          <p:cNvSpPr txBox="1"/>
          <p:nvPr/>
        </p:nvSpPr>
        <p:spPr>
          <a:xfrm>
            <a:off x="650736" y="502683"/>
            <a:ext cx="6729576" cy="369332"/>
          </a:xfrm>
          <a:prstGeom prst="rect">
            <a:avLst/>
          </a:prstGeom>
          <a:noFill/>
        </p:spPr>
        <p:txBody>
          <a:bodyPr wrap="square" rtlCol="0">
            <a:spAutoFit/>
          </a:bodyPr>
          <a:lstStyle/>
          <a:p>
            <a:r>
              <a:rPr lang="zh-CN" altLang="en-US" b="1" spc="300" dirty="0" smtClean="0">
                <a:solidFill>
                  <a:srgbClr val="4B4B4B"/>
                </a:solidFill>
                <a:latin typeface="微软雅黑" panose="020B0503020204020204" pitchFamily="34" charset="-122"/>
                <a:ea typeface="微软雅黑" panose="020B0503020204020204" pitchFamily="34" charset="-122"/>
              </a:rPr>
              <a:t>技巧</a:t>
            </a:r>
            <a:r>
              <a:rPr lang="zh-CN" altLang="en-US" b="1" spc="300" dirty="0">
                <a:solidFill>
                  <a:srgbClr val="4B4B4B"/>
                </a:solidFill>
                <a:latin typeface="微软雅黑" panose="020B0503020204020204" pitchFamily="34" charset="-122"/>
                <a:ea typeface="微软雅黑" panose="020B0503020204020204" pitchFamily="34" charset="-122"/>
              </a:rPr>
              <a:t>二</a:t>
            </a:r>
            <a:r>
              <a:rPr lang="zh-CN" altLang="en-US" b="1" spc="300" dirty="0" smtClean="0">
                <a:solidFill>
                  <a:srgbClr val="4B4B4B"/>
                </a:solidFill>
                <a:latin typeface="微软雅黑" panose="020B0503020204020204" pitchFamily="34" charset="-122"/>
                <a:ea typeface="微软雅黑" panose="020B0503020204020204" pitchFamily="34" charset="-122"/>
              </a:rPr>
              <a:t>：明确目标类型的检索</a:t>
            </a:r>
            <a:r>
              <a:rPr lang="en-US" altLang="zh-CN" b="1" spc="300" dirty="0" smtClean="0">
                <a:solidFill>
                  <a:srgbClr val="4B4B4B"/>
                </a:solidFill>
                <a:latin typeface="微软雅黑" panose="020B0503020204020204" pitchFamily="34" charset="-122"/>
                <a:ea typeface="微软雅黑" panose="020B0503020204020204" pitchFamily="34" charset="-122"/>
              </a:rPr>
              <a:t>-&gt;</a:t>
            </a:r>
            <a:r>
              <a:rPr lang="zh-CN" altLang="en-US" b="1" spc="300" dirty="0" smtClean="0">
                <a:solidFill>
                  <a:srgbClr val="4B4B4B"/>
                </a:solidFill>
                <a:latin typeface="微软雅黑" panose="020B0503020204020204" pitchFamily="34" charset="-122"/>
                <a:ea typeface="微软雅黑" panose="020B0503020204020204" pitchFamily="34" charset="-122"/>
              </a:rPr>
              <a:t>使用导航进分类模块</a:t>
            </a:r>
            <a:endParaRPr lang="en-US" altLang="zh-CN" b="1" spc="300" dirty="0" smtClean="0">
              <a:solidFill>
                <a:srgbClr val="4B4B4B"/>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4"/>
          <a:stretch>
            <a:fillRect/>
          </a:stretch>
        </p:blipFill>
        <p:spPr>
          <a:xfrm>
            <a:off x="471969" y="340966"/>
            <a:ext cx="579908" cy="692766"/>
          </a:xfrm>
          <a:prstGeom prst="rect">
            <a:avLst/>
          </a:prstGeom>
        </p:spPr>
      </p:pic>
      <p:sp>
        <p:nvSpPr>
          <p:cNvPr id="14" name="TextBox 21"/>
          <p:cNvSpPr txBox="1"/>
          <p:nvPr/>
        </p:nvSpPr>
        <p:spPr>
          <a:xfrm>
            <a:off x="8636386" y="1004106"/>
            <a:ext cx="400110" cy="1783668"/>
          </a:xfrm>
          <a:prstGeom prst="rect">
            <a:avLst/>
          </a:prstGeom>
          <a:noFill/>
        </p:spPr>
        <p:txBody>
          <a:bodyPr vert="eaVert" wrap="square" rtlCol="0">
            <a:spAutoFit/>
          </a:bodyPr>
          <a:lstStyle/>
          <a:p>
            <a:r>
              <a:rPr lang="zh-CN" altLang="en-US" sz="1400" spc="300" dirty="0">
                <a:solidFill>
                  <a:srgbClr val="F4C400"/>
                </a:solidFill>
                <a:latin typeface="微软雅黑" panose="020B0503020204020204" pitchFamily="34" charset="-122"/>
                <a:ea typeface="微软雅黑" panose="020B0503020204020204" pitchFamily="34" charset="-122"/>
              </a:rPr>
              <a:t>私募</a:t>
            </a:r>
            <a:r>
              <a:rPr lang="zh-CN" altLang="en-US" sz="1400" spc="300" dirty="0" smtClean="0">
                <a:solidFill>
                  <a:srgbClr val="F4C400"/>
                </a:solidFill>
                <a:latin typeface="微软雅黑" panose="020B0503020204020204" pitchFamily="34" charset="-122"/>
                <a:ea typeface="微软雅黑" panose="020B0503020204020204" pitchFamily="34" charset="-122"/>
              </a:rPr>
              <a:t>通案例介绍</a:t>
            </a:r>
            <a:endParaRPr lang="zh-CN" altLang="en-US" sz="1400" spc="300" dirty="0">
              <a:solidFill>
                <a:srgbClr val="F4C400"/>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rotWithShape="1">
          <a:blip r:embed="rId5"/>
          <a:srcRect b="13366"/>
          <a:stretch/>
        </p:blipFill>
        <p:spPr>
          <a:xfrm>
            <a:off x="438355" y="1059583"/>
            <a:ext cx="4114286" cy="1584176"/>
          </a:xfrm>
          <a:prstGeom prst="rect">
            <a:avLst/>
          </a:prstGeom>
        </p:spPr>
      </p:pic>
      <p:sp>
        <p:nvSpPr>
          <p:cNvPr id="10" name="TextBox 57"/>
          <p:cNvSpPr txBox="1"/>
          <p:nvPr/>
        </p:nvSpPr>
        <p:spPr bwMode="auto">
          <a:xfrm>
            <a:off x="4704557" y="1223225"/>
            <a:ext cx="3672408" cy="345094"/>
          </a:xfrm>
          <a:prstGeom prst="rect">
            <a:avLst/>
          </a:prstGeom>
          <a:noFill/>
          <a:ln>
            <a:solidFill>
              <a:srgbClr val="F4C400"/>
            </a:solidFill>
          </a:ln>
        </p:spPr>
        <p:txBody>
          <a:bodyPr wrap="square">
            <a:spAutoFit/>
          </a:bodyPr>
          <a:lstStyle/>
          <a:p>
            <a:pPr algn="ctr" fontAlgn="auto">
              <a:lnSpc>
                <a:spcPct val="130000"/>
              </a:lnSpc>
              <a:spcBef>
                <a:spcPts val="0"/>
              </a:spcBef>
              <a:spcAft>
                <a:spcPts val="0"/>
              </a:spcAft>
              <a:defRPr/>
            </a:pPr>
            <a:r>
              <a:rPr lang="zh-CN" altLang="en-US" sz="1400" dirty="0">
                <a:solidFill>
                  <a:schemeClr val="tx1">
                    <a:lumMod val="65000"/>
                    <a:lumOff val="35000"/>
                  </a:schemeClr>
                </a:solidFill>
                <a:latin typeface="微软雅黑" pitchFamily="34" charset="-122"/>
                <a:ea typeface="微软雅黑" pitchFamily="34" charset="-122"/>
              </a:rPr>
              <a:t>数据信息按照导航模块区分</a:t>
            </a:r>
            <a:endParaRPr lang="en-US" altLang="zh-CN" sz="1400" dirty="0">
              <a:solidFill>
                <a:schemeClr val="tx1">
                  <a:lumMod val="65000"/>
                  <a:lumOff val="35000"/>
                </a:schemeClr>
              </a:solidFill>
              <a:latin typeface="微软雅黑" pitchFamily="34" charset="-122"/>
              <a:ea typeface="微软雅黑" pitchFamily="34" charset="-122"/>
            </a:endParaRPr>
          </a:p>
        </p:txBody>
      </p:sp>
      <p:sp>
        <p:nvSpPr>
          <p:cNvPr id="11" name="TextBox 57"/>
          <p:cNvSpPr txBox="1"/>
          <p:nvPr/>
        </p:nvSpPr>
        <p:spPr bwMode="auto">
          <a:xfrm>
            <a:off x="323528" y="2991473"/>
            <a:ext cx="796469" cy="1185324"/>
          </a:xfrm>
          <a:prstGeom prst="rect">
            <a:avLst/>
          </a:prstGeom>
          <a:noFill/>
          <a:ln>
            <a:solidFill>
              <a:srgbClr val="F4C400"/>
            </a:solidFill>
          </a:ln>
        </p:spPr>
        <p:txBody>
          <a:bodyPr wrap="square">
            <a:spAutoFit/>
          </a:bodyPr>
          <a:lstStyle/>
          <a:p>
            <a:pPr algn="ctr" fontAlgn="auto">
              <a:lnSpc>
                <a:spcPct val="130000"/>
              </a:lnSpc>
              <a:spcBef>
                <a:spcPts val="0"/>
              </a:spcBef>
              <a:spcAft>
                <a:spcPts val="0"/>
              </a:spcAft>
              <a:defRPr/>
            </a:pPr>
            <a:r>
              <a:rPr lang="zh-CN" altLang="en-US" sz="1400" dirty="0">
                <a:solidFill>
                  <a:schemeClr val="tx1">
                    <a:lumMod val="65000"/>
                    <a:lumOff val="35000"/>
                  </a:schemeClr>
                </a:solidFill>
                <a:latin typeface="微软雅黑" pitchFamily="34" charset="-122"/>
                <a:ea typeface="微软雅黑" pitchFamily="34" charset="-122"/>
              </a:rPr>
              <a:t>信息字段的显示可任意设置</a:t>
            </a:r>
            <a:endParaRPr lang="en-US" altLang="zh-CN" sz="1400"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885642287"/>
      </p:ext>
    </p:extLst>
  </p:cSld>
  <p:clrMapOvr>
    <a:masterClrMapping/>
  </p:clrMapOvr>
  <p:transition spd="med">
    <p:pul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02"/>
            <a:ext cx="9144000" cy="5142895"/>
          </a:xfrm>
          <a:prstGeom prst="rect">
            <a:avLst/>
          </a:prstGeom>
        </p:spPr>
      </p:pic>
      <p:sp>
        <p:nvSpPr>
          <p:cNvPr id="3" name="TextBox 21"/>
          <p:cNvSpPr txBox="1"/>
          <p:nvPr/>
        </p:nvSpPr>
        <p:spPr>
          <a:xfrm>
            <a:off x="650736" y="502683"/>
            <a:ext cx="6369536" cy="369332"/>
          </a:xfrm>
          <a:prstGeom prst="rect">
            <a:avLst/>
          </a:prstGeom>
          <a:noFill/>
        </p:spPr>
        <p:txBody>
          <a:bodyPr wrap="square" rtlCol="0">
            <a:spAutoFit/>
          </a:bodyPr>
          <a:lstStyle/>
          <a:p>
            <a:r>
              <a:rPr lang="zh-CN" altLang="en-US" b="1" spc="300" dirty="0" smtClean="0">
                <a:solidFill>
                  <a:srgbClr val="4B4B4B"/>
                </a:solidFill>
                <a:latin typeface="微软雅黑" panose="020B0503020204020204" pitchFamily="34" charset="-122"/>
                <a:ea typeface="微软雅黑" panose="020B0503020204020204" pitchFamily="34" charset="-122"/>
              </a:rPr>
              <a:t>技巧三：特殊数据的定位</a:t>
            </a:r>
            <a:r>
              <a:rPr lang="en-US" altLang="zh-CN" b="1" spc="300" dirty="0" smtClean="0">
                <a:solidFill>
                  <a:srgbClr val="4B4B4B"/>
                </a:solidFill>
                <a:latin typeface="微软雅黑" panose="020B0503020204020204" pitchFamily="34" charset="-122"/>
                <a:ea typeface="微软雅黑" panose="020B0503020204020204" pitchFamily="34" charset="-122"/>
              </a:rPr>
              <a:t>-&gt;</a:t>
            </a:r>
            <a:r>
              <a:rPr lang="zh-CN" altLang="en-US" b="1" spc="300" dirty="0">
                <a:solidFill>
                  <a:srgbClr val="4B4B4B"/>
                </a:solidFill>
                <a:latin typeface="微软雅黑" panose="020B0503020204020204" pitchFamily="34" charset="-122"/>
                <a:ea typeface="微软雅黑" panose="020B0503020204020204" pitchFamily="34" charset="-122"/>
              </a:rPr>
              <a:t>多用</a:t>
            </a:r>
            <a:r>
              <a:rPr lang="zh-CN" altLang="en-US" b="1" spc="300" dirty="0" smtClean="0">
                <a:solidFill>
                  <a:srgbClr val="4B4B4B"/>
                </a:solidFill>
                <a:latin typeface="微软雅黑" panose="020B0503020204020204" pitchFamily="34" charset="-122"/>
                <a:ea typeface="微软雅黑" panose="020B0503020204020204" pitchFamily="34" charset="-122"/>
              </a:rPr>
              <a:t>排序和统计</a:t>
            </a:r>
            <a:endParaRPr lang="en-US" altLang="zh-CN" b="1" spc="300" dirty="0" smtClean="0">
              <a:solidFill>
                <a:srgbClr val="4B4B4B"/>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3"/>
          <a:stretch>
            <a:fillRect/>
          </a:stretch>
        </p:blipFill>
        <p:spPr>
          <a:xfrm>
            <a:off x="471969" y="340966"/>
            <a:ext cx="579908" cy="692766"/>
          </a:xfrm>
          <a:prstGeom prst="rect">
            <a:avLst/>
          </a:prstGeom>
        </p:spPr>
      </p:pic>
      <p:sp>
        <p:nvSpPr>
          <p:cNvPr id="14" name="TextBox 21"/>
          <p:cNvSpPr txBox="1"/>
          <p:nvPr/>
        </p:nvSpPr>
        <p:spPr>
          <a:xfrm>
            <a:off x="8636386" y="1004106"/>
            <a:ext cx="400110" cy="1783668"/>
          </a:xfrm>
          <a:prstGeom prst="rect">
            <a:avLst/>
          </a:prstGeom>
          <a:noFill/>
        </p:spPr>
        <p:txBody>
          <a:bodyPr vert="eaVert" wrap="square" rtlCol="0">
            <a:spAutoFit/>
          </a:bodyPr>
          <a:lstStyle/>
          <a:p>
            <a:r>
              <a:rPr lang="zh-CN" altLang="en-US" sz="1400" spc="300" dirty="0">
                <a:solidFill>
                  <a:srgbClr val="F4C400"/>
                </a:solidFill>
                <a:latin typeface="微软雅黑" panose="020B0503020204020204" pitchFamily="34" charset="-122"/>
                <a:ea typeface="微软雅黑" panose="020B0503020204020204" pitchFamily="34" charset="-122"/>
              </a:rPr>
              <a:t>私募</a:t>
            </a:r>
            <a:r>
              <a:rPr lang="zh-CN" altLang="en-US" sz="1400" spc="300" dirty="0" smtClean="0">
                <a:solidFill>
                  <a:srgbClr val="F4C400"/>
                </a:solidFill>
                <a:latin typeface="微软雅黑" panose="020B0503020204020204" pitchFamily="34" charset="-122"/>
                <a:ea typeface="微软雅黑" panose="020B0503020204020204" pitchFamily="34" charset="-122"/>
              </a:rPr>
              <a:t>通案例介绍</a:t>
            </a:r>
            <a:endParaRPr lang="zh-CN" altLang="en-US" sz="1400" spc="300" dirty="0">
              <a:solidFill>
                <a:srgbClr val="F4C400"/>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4"/>
          <a:stretch>
            <a:fillRect/>
          </a:stretch>
        </p:blipFill>
        <p:spPr>
          <a:xfrm>
            <a:off x="721762" y="987574"/>
            <a:ext cx="7522646" cy="3998147"/>
          </a:xfrm>
          <a:prstGeom prst="rect">
            <a:avLst/>
          </a:prstGeom>
        </p:spPr>
      </p:pic>
      <p:sp>
        <p:nvSpPr>
          <p:cNvPr id="10" name="TextBox 57"/>
          <p:cNvSpPr txBox="1"/>
          <p:nvPr/>
        </p:nvSpPr>
        <p:spPr bwMode="auto">
          <a:xfrm>
            <a:off x="1619671" y="1875327"/>
            <a:ext cx="2725512" cy="345094"/>
          </a:xfrm>
          <a:prstGeom prst="rect">
            <a:avLst/>
          </a:prstGeom>
          <a:noFill/>
          <a:ln>
            <a:solidFill>
              <a:srgbClr val="F4C400"/>
            </a:solidFill>
          </a:ln>
        </p:spPr>
        <p:txBody>
          <a:bodyPr wrap="square">
            <a:spAutoFit/>
          </a:bodyPr>
          <a:lstStyle/>
          <a:p>
            <a:pPr algn="ctr" fontAlgn="auto">
              <a:lnSpc>
                <a:spcPct val="130000"/>
              </a:lnSpc>
              <a:spcBef>
                <a:spcPts val="0"/>
              </a:spcBef>
              <a:spcAft>
                <a:spcPts val="0"/>
              </a:spcAft>
              <a:defRPr/>
            </a:pPr>
            <a:r>
              <a:rPr lang="zh-CN" altLang="en-US" sz="1400" dirty="0">
                <a:solidFill>
                  <a:schemeClr val="tx1">
                    <a:lumMod val="65000"/>
                    <a:lumOff val="35000"/>
                  </a:schemeClr>
                </a:solidFill>
                <a:latin typeface="微软雅黑" pitchFamily="34" charset="-122"/>
                <a:ea typeface="微软雅黑" pitchFamily="34" charset="-122"/>
              </a:rPr>
              <a:t>统计可查看数据分布</a:t>
            </a:r>
            <a:endParaRPr lang="en-US" altLang="zh-CN" sz="1400" dirty="0">
              <a:solidFill>
                <a:schemeClr val="tx1">
                  <a:lumMod val="65000"/>
                  <a:lumOff val="35000"/>
                </a:schemeClr>
              </a:solidFill>
              <a:latin typeface="微软雅黑" pitchFamily="34" charset="-122"/>
              <a:ea typeface="微软雅黑" pitchFamily="34" charset="-122"/>
            </a:endParaRPr>
          </a:p>
        </p:txBody>
      </p:sp>
      <p:sp>
        <p:nvSpPr>
          <p:cNvPr id="11" name="TextBox 57"/>
          <p:cNvSpPr txBox="1"/>
          <p:nvPr/>
        </p:nvSpPr>
        <p:spPr bwMode="auto">
          <a:xfrm>
            <a:off x="4860032" y="2787774"/>
            <a:ext cx="2664296" cy="345094"/>
          </a:xfrm>
          <a:prstGeom prst="rect">
            <a:avLst/>
          </a:prstGeom>
          <a:noFill/>
          <a:ln>
            <a:solidFill>
              <a:srgbClr val="F4C400"/>
            </a:solidFill>
          </a:ln>
        </p:spPr>
        <p:txBody>
          <a:bodyPr wrap="square">
            <a:spAutoFit/>
          </a:bodyPr>
          <a:lstStyle/>
          <a:p>
            <a:pPr algn="ctr" fontAlgn="auto">
              <a:lnSpc>
                <a:spcPct val="130000"/>
              </a:lnSpc>
              <a:spcBef>
                <a:spcPts val="0"/>
              </a:spcBef>
              <a:spcAft>
                <a:spcPts val="0"/>
              </a:spcAft>
              <a:defRPr/>
            </a:pPr>
            <a:r>
              <a:rPr lang="zh-CN" altLang="en-US" sz="1400" dirty="0">
                <a:solidFill>
                  <a:schemeClr val="tx1">
                    <a:lumMod val="65000"/>
                    <a:lumOff val="35000"/>
                  </a:schemeClr>
                </a:solidFill>
                <a:latin typeface="微软雅黑" pitchFamily="34" charset="-122"/>
                <a:ea typeface="微软雅黑" pitchFamily="34" charset="-122"/>
              </a:rPr>
              <a:t>排序可查看数据极值</a:t>
            </a:r>
            <a:endParaRPr lang="en-US" altLang="zh-CN" sz="1400" dirty="0">
              <a:solidFill>
                <a:schemeClr val="tx1">
                  <a:lumMod val="65000"/>
                  <a:lumOff val="35000"/>
                </a:schemeClr>
              </a:solidFill>
              <a:latin typeface="微软雅黑" pitchFamily="34" charset="-122"/>
              <a:ea typeface="微软雅黑" pitchFamily="34" charset="-122"/>
            </a:endParaRPr>
          </a:p>
        </p:txBody>
      </p:sp>
      <p:pic>
        <p:nvPicPr>
          <p:cNvPr id="6" name="图片 5"/>
          <p:cNvPicPr>
            <a:picLocks noChangeAspect="1"/>
          </p:cNvPicPr>
          <p:nvPr/>
        </p:nvPicPr>
        <p:blipFill>
          <a:blip r:embed="rId5"/>
          <a:stretch>
            <a:fillRect/>
          </a:stretch>
        </p:blipFill>
        <p:spPr>
          <a:xfrm>
            <a:off x="1171282" y="2401628"/>
            <a:ext cx="3547957" cy="1700224"/>
          </a:xfrm>
          <a:prstGeom prst="rect">
            <a:avLst/>
          </a:prstGeom>
        </p:spPr>
      </p:pic>
      <p:sp>
        <p:nvSpPr>
          <p:cNvPr id="12" name="下箭头 11"/>
          <p:cNvSpPr/>
          <p:nvPr/>
        </p:nvSpPr>
        <p:spPr>
          <a:xfrm>
            <a:off x="3131840" y="2361119"/>
            <a:ext cx="216024" cy="426655"/>
          </a:xfrm>
          <a:prstGeom prst="downArrow">
            <a:avLst/>
          </a:prstGeom>
          <a:solidFill>
            <a:srgbClr val="F4C400"/>
          </a:solidFill>
          <a:ln>
            <a:solidFill>
              <a:srgbClr val="F4C4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下箭头 12"/>
          <p:cNvSpPr/>
          <p:nvPr/>
        </p:nvSpPr>
        <p:spPr>
          <a:xfrm>
            <a:off x="6588224" y="3201678"/>
            <a:ext cx="216024" cy="426655"/>
          </a:xfrm>
          <a:prstGeom prst="downArrow">
            <a:avLst/>
          </a:prstGeom>
          <a:solidFill>
            <a:srgbClr val="F4C400"/>
          </a:solidFill>
          <a:ln>
            <a:solidFill>
              <a:srgbClr val="F4C4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825098012"/>
      </p:ext>
    </p:extLst>
  </p:cSld>
  <p:clrMapOvr>
    <a:masterClrMapping/>
  </p:clrMapOvr>
  <p:transition spd="med">
    <p:pul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02"/>
            <a:ext cx="9144000" cy="5142895"/>
          </a:xfrm>
          <a:prstGeom prst="rect">
            <a:avLst/>
          </a:prstGeom>
        </p:spPr>
      </p:pic>
      <p:sp>
        <p:nvSpPr>
          <p:cNvPr id="3" name="TextBox 21"/>
          <p:cNvSpPr txBox="1"/>
          <p:nvPr/>
        </p:nvSpPr>
        <p:spPr>
          <a:xfrm>
            <a:off x="650736" y="502683"/>
            <a:ext cx="7737688" cy="369332"/>
          </a:xfrm>
          <a:prstGeom prst="rect">
            <a:avLst/>
          </a:prstGeom>
          <a:noFill/>
        </p:spPr>
        <p:txBody>
          <a:bodyPr wrap="square" rtlCol="0">
            <a:spAutoFit/>
          </a:bodyPr>
          <a:lstStyle/>
          <a:p>
            <a:r>
              <a:rPr lang="zh-CN" altLang="en-US" b="1" spc="300" dirty="0" smtClean="0">
                <a:solidFill>
                  <a:srgbClr val="4B4B4B"/>
                </a:solidFill>
                <a:latin typeface="微软雅黑" panose="020B0503020204020204" pitchFamily="34" charset="-122"/>
                <a:ea typeface="微软雅黑" panose="020B0503020204020204" pitchFamily="34" charset="-122"/>
              </a:rPr>
              <a:t>政府</a:t>
            </a:r>
            <a:r>
              <a:rPr lang="zh-CN" altLang="en-US" b="1" spc="300" dirty="0">
                <a:solidFill>
                  <a:srgbClr val="4B4B4B"/>
                </a:solidFill>
                <a:latin typeface="微软雅黑" panose="020B0503020204020204" pitchFamily="34" charset="-122"/>
                <a:ea typeface="微软雅黑" panose="020B0503020204020204" pitchFamily="34" charset="-122"/>
              </a:rPr>
              <a:t>越来越重视市场化运作在推动创业创新中发挥的重要作用</a:t>
            </a:r>
            <a:endParaRPr lang="en-US" altLang="zh-CN" b="1" spc="300" dirty="0">
              <a:solidFill>
                <a:srgbClr val="4B4B4B"/>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3"/>
          <a:stretch>
            <a:fillRect/>
          </a:stretch>
        </p:blipFill>
        <p:spPr>
          <a:xfrm>
            <a:off x="471969" y="340966"/>
            <a:ext cx="579908" cy="692766"/>
          </a:xfrm>
          <a:prstGeom prst="rect">
            <a:avLst/>
          </a:prstGeom>
        </p:spPr>
      </p:pic>
      <p:sp>
        <p:nvSpPr>
          <p:cNvPr id="14" name="TextBox 21"/>
          <p:cNvSpPr txBox="1"/>
          <p:nvPr/>
        </p:nvSpPr>
        <p:spPr>
          <a:xfrm>
            <a:off x="8636386" y="1004106"/>
            <a:ext cx="400110" cy="1783668"/>
          </a:xfrm>
          <a:prstGeom prst="rect">
            <a:avLst/>
          </a:prstGeom>
          <a:noFill/>
        </p:spPr>
        <p:txBody>
          <a:bodyPr vert="eaVert" wrap="square" rtlCol="0">
            <a:spAutoFit/>
          </a:bodyPr>
          <a:lstStyle/>
          <a:p>
            <a:r>
              <a:rPr lang="zh-CN" altLang="en-US" sz="1400" spc="300" dirty="0">
                <a:solidFill>
                  <a:srgbClr val="F4C400"/>
                </a:solidFill>
                <a:latin typeface="微软雅黑" panose="020B0503020204020204" pitchFamily="34" charset="-122"/>
                <a:ea typeface="微软雅黑" panose="020B0503020204020204" pitchFamily="34" charset="-122"/>
              </a:rPr>
              <a:t>私募</a:t>
            </a:r>
            <a:r>
              <a:rPr lang="zh-CN" altLang="en-US" sz="1400" spc="300" dirty="0" smtClean="0">
                <a:solidFill>
                  <a:srgbClr val="F4C400"/>
                </a:solidFill>
                <a:latin typeface="微软雅黑" panose="020B0503020204020204" pitchFamily="34" charset="-122"/>
                <a:ea typeface="微软雅黑" panose="020B0503020204020204" pitchFamily="34" charset="-122"/>
              </a:rPr>
              <a:t>通案例介绍</a:t>
            </a:r>
            <a:endParaRPr lang="zh-CN" altLang="en-US" sz="1400" spc="300" dirty="0">
              <a:solidFill>
                <a:srgbClr val="F4C400"/>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4"/>
          <a:stretch>
            <a:fillRect/>
          </a:stretch>
        </p:blipFill>
        <p:spPr>
          <a:xfrm>
            <a:off x="3293043" y="995559"/>
            <a:ext cx="5167389" cy="3448399"/>
          </a:xfrm>
          <a:prstGeom prst="rect">
            <a:avLst/>
          </a:prstGeom>
        </p:spPr>
      </p:pic>
      <p:sp>
        <p:nvSpPr>
          <p:cNvPr id="15" name="TextBox 57"/>
          <p:cNvSpPr txBox="1"/>
          <p:nvPr/>
        </p:nvSpPr>
        <p:spPr bwMode="auto">
          <a:xfrm>
            <a:off x="471969" y="1472812"/>
            <a:ext cx="2731880" cy="2372957"/>
          </a:xfrm>
          <a:prstGeom prst="rect">
            <a:avLst/>
          </a:prstGeom>
          <a:noFill/>
          <a:ln>
            <a:solidFill>
              <a:srgbClr val="F4C400"/>
            </a:solidFill>
          </a:ln>
        </p:spPr>
        <p:txBody>
          <a:bodyPr wrap="square">
            <a:spAutoFit/>
          </a:bodyPr>
          <a:lstStyle/>
          <a:p>
            <a:pPr fontAlgn="auto">
              <a:lnSpc>
                <a:spcPct val="130000"/>
              </a:lnSpc>
              <a:spcBef>
                <a:spcPts val="0"/>
              </a:spcBef>
              <a:spcAft>
                <a:spcPts val="0"/>
              </a:spcAft>
              <a:defRPr/>
            </a:pPr>
            <a:r>
              <a:rPr lang="zh-CN" altLang="en-US" sz="1400" dirty="0">
                <a:solidFill>
                  <a:schemeClr val="tx1">
                    <a:lumMod val="65000"/>
                    <a:lumOff val="35000"/>
                  </a:schemeClr>
                </a:solidFill>
                <a:latin typeface="微软雅黑" pitchFamily="34" charset="-122"/>
                <a:ea typeface="微软雅黑" pitchFamily="34" charset="-122"/>
              </a:rPr>
              <a:t>       截至</a:t>
            </a:r>
            <a:r>
              <a:rPr lang="en-US" altLang="zh-CN" sz="1400" dirty="0">
                <a:solidFill>
                  <a:schemeClr val="tx1">
                    <a:lumMod val="65000"/>
                    <a:lumOff val="35000"/>
                  </a:schemeClr>
                </a:solidFill>
                <a:latin typeface="微软雅黑" pitchFamily="34" charset="-122"/>
                <a:ea typeface="微软雅黑" pitchFamily="34" charset="-122"/>
              </a:rPr>
              <a:t>2015</a:t>
            </a:r>
            <a:r>
              <a:rPr lang="zh-CN" altLang="en-US" sz="1400" dirty="0">
                <a:solidFill>
                  <a:schemeClr val="tx1">
                    <a:lumMod val="65000"/>
                    <a:lumOff val="35000"/>
                  </a:schemeClr>
                </a:solidFill>
                <a:latin typeface="微软雅黑" pitchFamily="34" charset="-122"/>
                <a:ea typeface="微软雅黑" pitchFamily="34" charset="-122"/>
              </a:rPr>
              <a:t>年</a:t>
            </a:r>
            <a:r>
              <a:rPr lang="en-US" altLang="zh-CN" sz="1400" dirty="0">
                <a:solidFill>
                  <a:schemeClr val="tx1">
                    <a:lumMod val="65000"/>
                    <a:lumOff val="35000"/>
                  </a:schemeClr>
                </a:solidFill>
                <a:latin typeface="微软雅黑" pitchFamily="34" charset="-122"/>
                <a:ea typeface="微软雅黑" pitchFamily="34" charset="-122"/>
              </a:rPr>
              <a:t>12</a:t>
            </a:r>
            <a:r>
              <a:rPr lang="zh-CN" altLang="en-US" sz="1400" dirty="0">
                <a:solidFill>
                  <a:schemeClr val="tx1">
                    <a:lumMod val="65000"/>
                    <a:lumOff val="35000"/>
                  </a:schemeClr>
                </a:solidFill>
                <a:latin typeface="微软雅黑" pitchFamily="34" charset="-122"/>
                <a:ea typeface="微软雅黑" pitchFamily="34" charset="-122"/>
              </a:rPr>
              <a:t>月底，国内共成立</a:t>
            </a:r>
            <a:r>
              <a:rPr lang="en-US" altLang="zh-CN" sz="1400" dirty="0">
                <a:solidFill>
                  <a:schemeClr val="tx1">
                    <a:lumMod val="65000"/>
                    <a:lumOff val="35000"/>
                  </a:schemeClr>
                </a:solidFill>
                <a:latin typeface="微软雅黑" pitchFamily="34" charset="-122"/>
                <a:ea typeface="微软雅黑" pitchFamily="34" charset="-122"/>
              </a:rPr>
              <a:t>780</a:t>
            </a:r>
            <a:r>
              <a:rPr lang="zh-CN" altLang="en-US" sz="1400" dirty="0">
                <a:solidFill>
                  <a:schemeClr val="tx1">
                    <a:lumMod val="65000"/>
                    <a:lumOff val="35000"/>
                  </a:schemeClr>
                </a:solidFill>
                <a:latin typeface="微软雅黑" pitchFamily="34" charset="-122"/>
                <a:ea typeface="微软雅黑" pitchFamily="34" charset="-122"/>
              </a:rPr>
              <a:t>支政府引导基金，基金规模达</a:t>
            </a:r>
            <a:r>
              <a:rPr lang="en-US" altLang="zh-CN" sz="1400" dirty="0">
                <a:solidFill>
                  <a:schemeClr val="tx1">
                    <a:lumMod val="65000"/>
                    <a:lumOff val="35000"/>
                  </a:schemeClr>
                </a:solidFill>
                <a:latin typeface="微软雅黑" pitchFamily="34" charset="-122"/>
                <a:ea typeface="微软雅黑" pitchFamily="34" charset="-122"/>
              </a:rPr>
              <a:t>21,834.47</a:t>
            </a:r>
            <a:r>
              <a:rPr lang="zh-CN" altLang="en-US" sz="1400" dirty="0">
                <a:solidFill>
                  <a:schemeClr val="tx1">
                    <a:lumMod val="65000"/>
                    <a:lumOff val="35000"/>
                  </a:schemeClr>
                </a:solidFill>
                <a:latin typeface="微软雅黑" pitchFamily="34" charset="-122"/>
                <a:ea typeface="微软雅黑" pitchFamily="34" charset="-122"/>
              </a:rPr>
              <a:t>亿元。</a:t>
            </a:r>
            <a:endParaRPr lang="en-US" altLang="zh-CN" sz="1400" dirty="0">
              <a:solidFill>
                <a:schemeClr val="tx1">
                  <a:lumMod val="65000"/>
                  <a:lumOff val="35000"/>
                </a:schemeClr>
              </a:solidFill>
              <a:latin typeface="微软雅黑" pitchFamily="34" charset="-122"/>
              <a:ea typeface="微软雅黑" pitchFamily="34" charset="-122"/>
            </a:endParaRPr>
          </a:p>
          <a:p>
            <a:pPr fontAlgn="auto">
              <a:lnSpc>
                <a:spcPct val="130000"/>
              </a:lnSpc>
              <a:spcBef>
                <a:spcPts val="0"/>
              </a:spcBef>
              <a:spcAft>
                <a:spcPts val="0"/>
              </a:spcAft>
              <a:defRPr/>
            </a:pPr>
            <a:r>
              <a:rPr lang="en-US" altLang="zh-CN" sz="1400" dirty="0">
                <a:solidFill>
                  <a:schemeClr val="tx1">
                    <a:lumMod val="65000"/>
                    <a:lumOff val="35000"/>
                  </a:schemeClr>
                </a:solidFill>
                <a:latin typeface="微软雅黑" pitchFamily="34" charset="-122"/>
                <a:ea typeface="微软雅黑" pitchFamily="34" charset="-122"/>
              </a:rPr>
              <a:t>    </a:t>
            </a:r>
            <a:r>
              <a:rPr lang="zh-CN" altLang="en-US" sz="1400" dirty="0">
                <a:solidFill>
                  <a:schemeClr val="tx1">
                    <a:lumMod val="65000"/>
                    <a:lumOff val="35000"/>
                  </a:schemeClr>
                </a:solidFill>
                <a:latin typeface="微软雅黑" pitchFamily="34" charset="-122"/>
                <a:ea typeface="微软雅黑" pitchFamily="34" charset="-122"/>
              </a:rPr>
              <a:t>   </a:t>
            </a:r>
            <a:r>
              <a:rPr lang="en-US" altLang="zh-CN" sz="1400" dirty="0">
                <a:solidFill>
                  <a:schemeClr val="tx1">
                    <a:lumMod val="65000"/>
                    <a:lumOff val="35000"/>
                  </a:schemeClr>
                </a:solidFill>
                <a:latin typeface="微软雅黑" pitchFamily="34" charset="-122"/>
                <a:ea typeface="微软雅黑" pitchFamily="34" charset="-122"/>
              </a:rPr>
              <a:t>2015</a:t>
            </a:r>
            <a:r>
              <a:rPr lang="zh-CN" altLang="en-US" sz="1400" dirty="0">
                <a:solidFill>
                  <a:schemeClr val="tx1">
                    <a:lumMod val="65000"/>
                    <a:lumOff val="35000"/>
                  </a:schemeClr>
                </a:solidFill>
                <a:latin typeface="微软雅黑" pitchFamily="34" charset="-122"/>
                <a:ea typeface="微软雅黑" pitchFamily="34" charset="-122"/>
              </a:rPr>
              <a:t>年新设立的政府引导基金为</a:t>
            </a:r>
            <a:r>
              <a:rPr lang="en-US" altLang="zh-CN" sz="1400" dirty="0">
                <a:solidFill>
                  <a:schemeClr val="tx1">
                    <a:lumMod val="65000"/>
                    <a:lumOff val="35000"/>
                  </a:schemeClr>
                </a:solidFill>
                <a:latin typeface="微软雅黑" pitchFamily="34" charset="-122"/>
                <a:ea typeface="微软雅黑" pitchFamily="34" charset="-122"/>
              </a:rPr>
              <a:t>297</a:t>
            </a:r>
            <a:r>
              <a:rPr lang="zh-CN" altLang="en-US" sz="1400" dirty="0">
                <a:solidFill>
                  <a:schemeClr val="tx1">
                    <a:lumMod val="65000"/>
                    <a:lumOff val="35000"/>
                  </a:schemeClr>
                </a:solidFill>
                <a:latin typeface="微软雅黑" pitchFamily="34" charset="-122"/>
                <a:ea typeface="微软雅黑" pitchFamily="34" charset="-122"/>
              </a:rPr>
              <a:t>支，基金规模</a:t>
            </a:r>
            <a:r>
              <a:rPr lang="en-US" altLang="zh-CN" sz="1400" dirty="0">
                <a:solidFill>
                  <a:schemeClr val="tx1">
                    <a:lumMod val="65000"/>
                    <a:lumOff val="35000"/>
                  </a:schemeClr>
                </a:solidFill>
                <a:latin typeface="微软雅黑" pitchFamily="34" charset="-122"/>
                <a:ea typeface="微软雅黑" pitchFamily="34" charset="-122"/>
              </a:rPr>
              <a:t>15,089.96</a:t>
            </a:r>
            <a:r>
              <a:rPr lang="zh-CN" altLang="en-US" sz="1400" dirty="0">
                <a:solidFill>
                  <a:schemeClr val="tx1">
                    <a:lumMod val="65000"/>
                    <a:lumOff val="35000"/>
                  </a:schemeClr>
                </a:solidFill>
                <a:latin typeface="微软雅黑" pitchFamily="34" charset="-122"/>
                <a:ea typeface="微软雅黑" pitchFamily="34" charset="-122"/>
              </a:rPr>
              <a:t>亿人民币，分别是</a:t>
            </a:r>
            <a:r>
              <a:rPr lang="en-US" altLang="zh-CN" sz="1400" dirty="0">
                <a:solidFill>
                  <a:schemeClr val="tx1">
                    <a:lumMod val="65000"/>
                    <a:lumOff val="35000"/>
                  </a:schemeClr>
                </a:solidFill>
                <a:latin typeface="微软雅黑" pitchFamily="34" charset="-122"/>
                <a:ea typeface="微软雅黑" pitchFamily="34" charset="-122"/>
              </a:rPr>
              <a:t>2014</a:t>
            </a:r>
            <a:r>
              <a:rPr lang="zh-CN" altLang="en-US" sz="1400" dirty="0">
                <a:solidFill>
                  <a:schemeClr val="tx1">
                    <a:lumMod val="65000"/>
                    <a:lumOff val="35000"/>
                  </a:schemeClr>
                </a:solidFill>
                <a:latin typeface="微软雅黑" pitchFamily="34" charset="-122"/>
                <a:ea typeface="微软雅黑" pitchFamily="34" charset="-122"/>
              </a:rPr>
              <a:t>年引导基金数量和基金规模的</a:t>
            </a:r>
            <a:r>
              <a:rPr lang="en-US" altLang="zh-CN" sz="1400" dirty="0">
                <a:solidFill>
                  <a:schemeClr val="tx1">
                    <a:lumMod val="65000"/>
                    <a:lumOff val="35000"/>
                  </a:schemeClr>
                </a:solidFill>
                <a:latin typeface="微软雅黑" pitchFamily="34" charset="-122"/>
                <a:ea typeface="微软雅黑" pitchFamily="34" charset="-122"/>
              </a:rPr>
              <a:t>2.83</a:t>
            </a:r>
            <a:r>
              <a:rPr lang="zh-CN" altLang="en-US" sz="1400" dirty="0">
                <a:solidFill>
                  <a:schemeClr val="tx1">
                    <a:lumMod val="65000"/>
                    <a:lumOff val="35000"/>
                  </a:schemeClr>
                </a:solidFill>
                <a:latin typeface="微软雅黑" pitchFamily="34" charset="-122"/>
                <a:ea typeface="微软雅黑" pitchFamily="34" charset="-122"/>
              </a:rPr>
              <a:t>倍和</a:t>
            </a:r>
            <a:r>
              <a:rPr lang="en-US" altLang="zh-CN" sz="1400" dirty="0">
                <a:solidFill>
                  <a:schemeClr val="tx1">
                    <a:lumMod val="65000"/>
                    <a:lumOff val="35000"/>
                  </a:schemeClr>
                </a:solidFill>
                <a:latin typeface="微软雅黑" pitchFamily="34" charset="-122"/>
                <a:ea typeface="微软雅黑" pitchFamily="34" charset="-122"/>
              </a:rPr>
              <a:t>5.24</a:t>
            </a:r>
            <a:r>
              <a:rPr lang="zh-CN" altLang="en-US" sz="1400" dirty="0">
                <a:solidFill>
                  <a:schemeClr val="tx1">
                    <a:lumMod val="65000"/>
                    <a:lumOff val="35000"/>
                  </a:schemeClr>
                </a:solidFill>
                <a:latin typeface="微软雅黑" pitchFamily="34" charset="-122"/>
                <a:ea typeface="微软雅黑" pitchFamily="34" charset="-122"/>
              </a:rPr>
              <a:t>倍。</a:t>
            </a:r>
          </a:p>
        </p:txBody>
      </p:sp>
    </p:spTree>
    <p:extLst>
      <p:ext uri="{BB962C8B-B14F-4D97-AF65-F5344CB8AC3E}">
        <p14:creationId xmlns:p14="http://schemas.microsoft.com/office/powerpoint/2010/main" val="3357312559"/>
      </p:ext>
    </p:extLst>
  </p:cSld>
  <p:clrMapOvr>
    <a:masterClrMapping/>
  </p:clrMapOvr>
  <p:transition spd="med">
    <p:pul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02"/>
            <a:ext cx="9144000" cy="5142895"/>
          </a:xfrm>
          <a:prstGeom prst="rect">
            <a:avLst/>
          </a:prstGeom>
        </p:spPr>
      </p:pic>
      <p:sp>
        <p:nvSpPr>
          <p:cNvPr id="3" name="TextBox 21"/>
          <p:cNvSpPr txBox="1"/>
          <p:nvPr/>
        </p:nvSpPr>
        <p:spPr>
          <a:xfrm>
            <a:off x="650736" y="502683"/>
            <a:ext cx="7737688" cy="369332"/>
          </a:xfrm>
          <a:prstGeom prst="rect">
            <a:avLst/>
          </a:prstGeom>
          <a:noFill/>
        </p:spPr>
        <p:txBody>
          <a:bodyPr wrap="square" rtlCol="0">
            <a:spAutoFit/>
          </a:bodyPr>
          <a:lstStyle/>
          <a:p>
            <a:r>
              <a:rPr lang="zh-CN" altLang="en-US" b="1" spc="300" dirty="0" smtClean="0">
                <a:solidFill>
                  <a:srgbClr val="4B4B4B"/>
                </a:solidFill>
                <a:latin typeface="微软雅黑" panose="020B0503020204020204" pitchFamily="34" charset="-122"/>
                <a:ea typeface="微软雅黑" panose="020B0503020204020204" pitchFamily="34" charset="-122"/>
              </a:rPr>
              <a:t>经济发达地区设立的基金数量更多</a:t>
            </a:r>
            <a:endParaRPr lang="en-US" altLang="zh-CN" b="1" spc="300" dirty="0">
              <a:solidFill>
                <a:srgbClr val="4B4B4B"/>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3"/>
          <a:stretch>
            <a:fillRect/>
          </a:stretch>
        </p:blipFill>
        <p:spPr>
          <a:xfrm>
            <a:off x="471969" y="340966"/>
            <a:ext cx="579908" cy="692766"/>
          </a:xfrm>
          <a:prstGeom prst="rect">
            <a:avLst/>
          </a:prstGeom>
        </p:spPr>
      </p:pic>
      <p:sp>
        <p:nvSpPr>
          <p:cNvPr id="14" name="TextBox 21"/>
          <p:cNvSpPr txBox="1"/>
          <p:nvPr/>
        </p:nvSpPr>
        <p:spPr>
          <a:xfrm>
            <a:off x="8636386" y="1004106"/>
            <a:ext cx="400110" cy="1783668"/>
          </a:xfrm>
          <a:prstGeom prst="rect">
            <a:avLst/>
          </a:prstGeom>
          <a:noFill/>
        </p:spPr>
        <p:txBody>
          <a:bodyPr vert="eaVert" wrap="square" rtlCol="0">
            <a:spAutoFit/>
          </a:bodyPr>
          <a:lstStyle/>
          <a:p>
            <a:r>
              <a:rPr lang="zh-CN" altLang="en-US" sz="1400" spc="300" dirty="0">
                <a:solidFill>
                  <a:srgbClr val="F4C400"/>
                </a:solidFill>
                <a:latin typeface="微软雅黑" panose="020B0503020204020204" pitchFamily="34" charset="-122"/>
                <a:ea typeface="微软雅黑" panose="020B0503020204020204" pitchFamily="34" charset="-122"/>
              </a:rPr>
              <a:t>私募</a:t>
            </a:r>
            <a:r>
              <a:rPr lang="zh-CN" altLang="en-US" sz="1400" spc="300" dirty="0" smtClean="0">
                <a:solidFill>
                  <a:srgbClr val="F4C400"/>
                </a:solidFill>
                <a:latin typeface="微软雅黑" panose="020B0503020204020204" pitchFamily="34" charset="-122"/>
                <a:ea typeface="微软雅黑" panose="020B0503020204020204" pitchFamily="34" charset="-122"/>
              </a:rPr>
              <a:t>通案例介绍</a:t>
            </a:r>
            <a:endParaRPr lang="zh-CN" altLang="en-US" sz="1400" spc="300" dirty="0">
              <a:solidFill>
                <a:srgbClr val="F4C400"/>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4"/>
          <a:stretch>
            <a:fillRect/>
          </a:stretch>
        </p:blipFill>
        <p:spPr>
          <a:xfrm>
            <a:off x="3346013" y="960387"/>
            <a:ext cx="4250323" cy="4093548"/>
          </a:xfrm>
          <a:prstGeom prst="rect">
            <a:avLst/>
          </a:prstGeom>
        </p:spPr>
      </p:pic>
      <p:pic>
        <p:nvPicPr>
          <p:cNvPr id="6" name="图片 5"/>
          <p:cNvPicPr>
            <a:picLocks noChangeAspect="1"/>
          </p:cNvPicPr>
          <p:nvPr/>
        </p:nvPicPr>
        <p:blipFill>
          <a:blip r:embed="rId5"/>
          <a:stretch>
            <a:fillRect/>
          </a:stretch>
        </p:blipFill>
        <p:spPr>
          <a:xfrm>
            <a:off x="5220072" y="1707654"/>
            <a:ext cx="3352306" cy="3265422"/>
          </a:xfrm>
          <a:prstGeom prst="rect">
            <a:avLst/>
          </a:prstGeom>
        </p:spPr>
      </p:pic>
      <p:sp>
        <p:nvSpPr>
          <p:cNvPr id="15" name="TextBox 57"/>
          <p:cNvSpPr txBox="1"/>
          <p:nvPr/>
        </p:nvSpPr>
        <p:spPr bwMode="auto">
          <a:xfrm>
            <a:off x="473292" y="1131590"/>
            <a:ext cx="3062283" cy="3733330"/>
          </a:xfrm>
          <a:prstGeom prst="rect">
            <a:avLst/>
          </a:prstGeom>
          <a:noFill/>
          <a:ln>
            <a:solidFill>
              <a:srgbClr val="F4C400"/>
            </a:solidFill>
          </a:ln>
        </p:spPr>
        <p:txBody>
          <a:bodyPr wrap="square">
            <a:spAutoFit/>
          </a:bodyPr>
          <a:lstStyle/>
          <a:p>
            <a:pPr fontAlgn="auto">
              <a:lnSpc>
                <a:spcPct val="130000"/>
              </a:lnSpc>
              <a:spcBef>
                <a:spcPts val="0"/>
              </a:spcBef>
              <a:spcAft>
                <a:spcPts val="0"/>
              </a:spcAft>
              <a:defRPr/>
            </a:pPr>
            <a:r>
              <a:rPr lang="zh-CN" altLang="en-US" sz="1400" dirty="0">
                <a:solidFill>
                  <a:schemeClr val="tx1">
                    <a:lumMod val="65000"/>
                    <a:lumOff val="35000"/>
                  </a:schemeClr>
                </a:solidFill>
                <a:latin typeface="微软雅黑" pitchFamily="34" charset="-122"/>
                <a:ea typeface="微软雅黑" pitchFamily="34" charset="-122"/>
              </a:rPr>
              <a:t>    </a:t>
            </a:r>
            <a:r>
              <a:rPr lang="zh-CN" altLang="en-US" sz="1400" dirty="0" smtClean="0">
                <a:solidFill>
                  <a:schemeClr val="tx1">
                    <a:lumMod val="65000"/>
                    <a:lumOff val="35000"/>
                  </a:schemeClr>
                </a:solidFill>
                <a:latin typeface="微软雅黑" pitchFamily="34" charset="-122"/>
                <a:ea typeface="微软雅黑" pitchFamily="34" charset="-122"/>
              </a:rPr>
              <a:t>   目前</a:t>
            </a:r>
            <a:r>
              <a:rPr lang="zh-CN" altLang="en-US" sz="1400" dirty="0">
                <a:solidFill>
                  <a:schemeClr val="tx1">
                    <a:lumMod val="65000"/>
                    <a:lumOff val="35000"/>
                  </a:schemeClr>
                </a:solidFill>
                <a:latin typeface="微软雅黑" pitchFamily="34" charset="-122"/>
                <a:ea typeface="微软雅黑" pitchFamily="34" charset="-122"/>
              </a:rPr>
              <a:t>，我国政府引导基金已形成以长三角、环渤海地区为聚集区域，并由东部沿海地区向中西部地区全面扩散的分布特征</a:t>
            </a:r>
            <a:r>
              <a:rPr lang="zh-CN" altLang="en-US" sz="1400" dirty="0" smtClean="0">
                <a:solidFill>
                  <a:schemeClr val="tx1">
                    <a:lumMod val="65000"/>
                    <a:lumOff val="35000"/>
                  </a:schemeClr>
                </a:solidFill>
                <a:latin typeface="微软雅黑" pitchFamily="34" charset="-122"/>
                <a:ea typeface="微软雅黑" pitchFamily="34" charset="-122"/>
              </a:rPr>
              <a:t>，</a:t>
            </a:r>
            <a:r>
              <a:rPr lang="zh-CN" altLang="en-US" sz="1400" dirty="0">
                <a:solidFill>
                  <a:schemeClr val="tx1">
                    <a:lumMod val="65000"/>
                    <a:lumOff val="35000"/>
                  </a:schemeClr>
                </a:solidFill>
                <a:latin typeface="微软雅黑" pitchFamily="34" charset="-122"/>
                <a:ea typeface="微软雅黑" pitchFamily="34" charset="-122"/>
              </a:rPr>
              <a:t>中西部地区引导基金起步时间较晚，但近几年也逐渐活跃</a:t>
            </a:r>
            <a:r>
              <a:rPr lang="zh-CN" altLang="en-US" sz="1400" dirty="0" smtClean="0">
                <a:solidFill>
                  <a:schemeClr val="tx1">
                    <a:lumMod val="65000"/>
                    <a:lumOff val="35000"/>
                  </a:schemeClr>
                </a:solidFill>
                <a:latin typeface="微软雅黑" pitchFamily="34" charset="-122"/>
                <a:ea typeface="微软雅黑" pitchFamily="34" charset="-122"/>
              </a:rPr>
              <a:t>起来，中西部</a:t>
            </a:r>
            <a:r>
              <a:rPr lang="zh-CN" altLang="en-US" sz="1400" dirty="0">
                <a:solidFill>
                  <a:schemeClr val="tx1">
                    <a:lumMod val="65000"/>
                    <a:lumOff val="35000"/>
                  </a:schemeClr>
                </a:solidFill>
                <a:latin typeface="微软雅黑" pitchFamily="34" charset="-122"/>
                <a:ea typeface="微软雅黑" pitchFamily="34" charset="-122"/>
              </a:rPr>
              <a:t>地区成为政府引导基金设立新的沃土</a:t>
            </a:r>
            <a:r>
              <a:rPr lang="zh-CN" altLang="en-US" sz="1400" dirty="0" smtClean="0">
                <a:solidFill>
                  <a:schemeClr val="tx1">
                    <a:lumMod val="65000"/>
                    <a:lumOff val="35000"/>
                  </a:schemeClr>
                </a:solidFill>
                <a:latin typeface="微软雅黑" pitchFamily="34" charset="-122"/>
                <a:ea typeface="微软雅黑" pitchFamily="34" charset="-122"/>
              </a:rPr>
              <a:t>。</a:t>
            </a:r>
            <a:endParaRPr lang="en-US" altLang="zh-CN" sz="1400" dirty="0" smtClean="0">
              <a:solidFill>
                <a:schemeClr val="tx1">
                  <a:lumMod val="65000"/>
                  <a:lumOff val="35000"/>
                </a:schemeClr>
              </a:solidFill>
              <a:latin typeface="微软雅黑" pitchFamily="34" charset="-122"/>
              <a:ea typeface="微软雅黑" pitchFamily="34" charset="-122"/>
            </a:endParaRPr>
          </a:p>
          <a:p>
            <a:pPr fontAlgn="auto">
              <a:lnSpc>
                <a:spcPct val="130000"/>
              </a:lnSpc>
              <a:spcBef>
                <a:spcPts val="0"/>
              </a:spcBef>
              <a:spcAft>
                <a:spcPts val="0"/>
              </a:spcAft>
              <a:defRPr/>
            </a:pPr>
            <a:r>
              <a:rPr lang="en-US" altLang="zh-CN" sz="1400" dirty="0">
                <a:solidFill>
                  <a:schemeClr val="tx1">
                    <a:lumMod val="65000"/>
                    <a:lumOff val="35000"/>
                  </a:schemeClr>
                </a:solidFill>
                <a:latin typeface="微软雅黑" pitchFamily="34" charset="-122"/>
                <a:ea typeface="微软雅黑" pitchFamily="34" charset="-122"/>
              </a:rPr>
              <a:t> </a:t>
            </a:r>
            <a:r>
              <a:rPr lang="en-US" altLang="zh-CN" sz="1400" dirty="0" smtClean="0">
                <a:solidFill>
                  <a:schemeClr val="tx1">
                    <a:lumMod val="65000"/>
                    <a:lumOff val="35000"/>
                  </a:schemeClr>
                </a:solidFill>
                <a:latin typeface="微软雅黑" pitchFamily="34" charset="-122"/>
                <a:ea typeface="微软雅黑" pitchFamily="34" charset="-122"/>
              </a:rPr>
              <a:t> </a:t>
            </a:r>
            <a:r>
              <a:rPr lang="zh-CN" altLang="en-US" sz="1400" dirty="0" smtClean="0">
                <a:solidFill>
                  <a:schemeClr val="tx1">
                    <a:lumMod val="65000"/>
                    <a:lumOff val="35000"/>
                  </a:schemeClr>
                </a:solidFill>
                <a:latin typeface="微软雅黑" pitchFamily="34" charset="-122"/>
                <a:ea typeface="微软雅黑" pitchFamily="34" charset="-122"/>
              </a:rPr>
              <a:t>     此外</a:t>
            </a:r>
            <a:r>
              <a:rPr lang="zh-CN" altLang="en-US" sz="1400" dirty="0">
                <a:solidFill>
                  <a:schemeClr val="tx1">
                    <a:lumMod val="65000"/>
                    <a:lumOff val="35000"/>
                  </a:schemeClr>
                </a:solidFill>
                <a:latin typeface="微软雅黑" pitchFamily="34" charset="-122"/>
                <a:ea typeface="微软雅黑" pitchFamily="34" charset="-122"/>
              </a:rPr>
              <a:t>，政府引导基金有逐渐往区县级扩展趋势，尤其以长三角地区为典型，长三角区域内各区县聚集着大量中小企业，是紧缺发展资金的企业聚集地，是资金需求的源头，因此存在其设立的必要性</a:t>
            </a:r>
            <a:r>
              <a:rPr lang="zh-CN" altLang="en-US" sz="1400" dirty="0" smtClean="0">
                <a:solidFill>
                  <a:schemeClr val="tx1">
                    <a:lumMod val="65000"/>
                    <a:lumOff val="35000"/>
                  </a:schemeClr>
                </a:solidFill>
                <a:latin typeface="微软雅黑" pitchFamily="34" charset="-122"/>
                <a:ea typeface="微软雅黑" pitchFamily="34" charset="-122"/>
              </a:rPr>
              <a:t>。</a:t>
            </a:r>
            <a:endParaRPr lang="en-US" altLang="zh-CN" sz="1400" dirty="0" smtClean="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189493409"/>
      </p:ext>
    </p:extLst>
  </p:cSld>
  <p:clrMapOvr>
    <a:masterClrMapping/>
  </p:clrMapOvr>
  <p:transition spd="med">
    <p:pul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02"/>
            <a:ext cx="9144000" cy="5142895"/>
          </a:xfrm>
          <a:prstGeom prst="rect">
            <a:avLst/>
          </a:prstGeom>
        </p:spPr>
      </p:pic>
      <p:sp>
        <p:nvSpPr>
          <p:cNvPr id="3" name="TextBox 21"/>
          <p:cNvSpPr txBox="1"/>
          <p:nvPr/>
        </p:nvSpPr>
        <p:spPr>
          <a:xfrm>
            <a:off x="650736" y="502683"/>
            <a:ext cx="7737688" cy="369332"/>
          </a:xfrm>
          <a:prstGeom prst="rect">
            <a:avLst/>
          </a:prstGeom>
          <a:noFill/>
        </p:spPr>
        <p:txBody>
          <a:bodyPr wrap="square" rtlCol="0">
            <a:spAutoFit/>
          </a:bodyPr>
          <a:lstStyle/>
          <a:p>
            <a:r>
              <a:rPr lang="zh-CN" altLang="en-US" b="1" spc="300" dirty="0">
                <a:solidFill>
                  <a:srgbClr val="4B4B4B"/>
                </a:solidFill>
                <a:latin typeface="微软雅黑" panose="020B0503020204020204" pitchFamily="34" charset="-122"/>
                <a:ea typeface="微软雅黑" panose="020B0503020204020204" pitchFamily="34" charset="-122"/>
              </a:rPr>
              <a:t>设立主体由省级单位逐渐延伸至市级及区级单位</a:t>
            </a:r>
            <a:endParaRPr lang="en-US" altLang="zh-CN" b="1" spc="300" dirty="0">
              <a:solidFill>
                <a:srgbClr val="4B4B4B"/>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3"/>
          <a:stretch>
            <a:fillRect/>
          </a:stretch>
        </p:blipFill>
        <p:spPr>
          <a:xfrm>
            <a:off x="471969" y="340966"/>
            <a:ext cx="579908" cy="692766"/>
          </a:xfrm>
          <a:prstGeom prst="rect">
            <a:avLst/>
          </a:prstGeom>
        </p:spPr>
      </p:pic>
      <p:sp>
        <p:nvSpPr>
          <p:cNvPr id="14" name="TextBox 21"/>
          <p:cNvSpPr txBox="1"/>
          <p:nvPr/>
        </p:nvSpPr>
        <p:spPr>
          <a:xfrm>
            <a:off x="8636386" y="1004106"/>
            <a:ext cx="400110" cy="1783668"/>
          </a:xfrm>
          <a:prstGeom prst="rect">
            <a:avLst/>
          </a:prstGeom>
          <a:noFill/>
        </p:spPr>
        <p:txBody>
          <a:bodyPr vert="eaVert" wrap="square" rtlCol="0">
            <a:spAutoFit/>
          </a:bodyPr>
          <a:lstStyle/>
          <a:p>
            <a:r>
              <a:rPr lang="zh-CN" altLang="en-US" sz="1400" spc="300" dirty="0">
                <a:solidFill>
                  <a:srgbClr val="F4C400"/>
                </a:solidFill>
                <a:latin typeface="微软雅黑" panose="020B0503020204020204" pitchFamily="34" charset="-122"/>
                <a:ea typeface="微软雅黑" panose="020B0503020204020204" pitchFamily="34" charset="-122"/>
              </a:rPr>
              <a:t>私募</a:t>
            </a:r>
            <a:r>
              <a:rPr lang="zh-CN" altLang="en-US" sz="1400" spc="300" dirty="0" smtClean="0">
                <a:solidFill>
                  <a:srgbClr val="F4C400"/>
                </a:solidFill>
                <a:latin typeface="微软雅黑" panose="020B0503020204020204" pitchFamily="34" charset="-122"/>
                <a:ea typeface="微软雅黑" panose="020B0503020204020204" pitchFamily="34" charset="-122"/>
              </a:rPr>
              <a:t>通案例介绍</a:t>
            </a:r>
            <a:endParaRPr lang="zh-CN" altLang="en-US" sz="1400" spc="300" dirty="0">
              <a:solidFill>
                <a:srgbClr val="F4C400"/>
              </a:solidFill>
              <a:latin typeface="微软雅黑" panose="020B0503020204020204" pitchFamily="34" charset="-122"/>
              <a:ea typeface="微软雅黑" panose="020B0503020204020204" pitchFamily="34" charset="-122"/>
            </a:endParaRPr>
          </a:p>
        </p:txBody>
      </p:sp>
      <p:sp>
        <p:nvSpPr>
          <p:cNvPr id="15" name="TextBox 57"/>
          <p:cNvSpPr txBox="1"/>
          <p:nvPr/>
        </p:nvSpPr>
        <p:spPr bwMode="auto">
          <a:xfrm>
            <a:off x="471969" y="1671008"/>
            <a:ext cx="2528821" cy="2052870"/>
          </a:xfrm>
          <a:prstGeom prst="rect">
            <a:avLst/>
          </a:prstGeom>
          <a:noFill/>
          <a:ln>
            <a:solidFill>
              <a:srgbClr val="F4C400"/>
            </a:solidFill>
          </a:ln>
        </p:spPr>
        <p:txBody>
          <a:bodyPr wrap="square">
            <a:spAutoFit/>
          </a:bodyPr>
          <a:lstStyle/>
          <a:p>
            <a:pPr fontAlgn="auto">
              <a:lnSpc>
                <a:spcPct val="130000"/>
              </a:lnSpc>
              <a:spcBef>
                <a:spcPts val="0"/>
              </a:spcBef>
              <a:spcAft>
                <a:spcPts val="0"/>
              </a:spcAft>
              <a:defRPr/>
            </a:pPr>
            <a:r>
              <a:rPr lang="zh-CN" altLang="en-US" sz="1400" dirty="0" smtClean="0">
                <a:solidFill>
                  <a:schemeClr val="tx1">
                    <a:lumMod val="65000"/>
                    <a:lumOff val="35000"/>
                  </a:schemeClr>
                </a:solidFill>
                <a:latin typeface="微软雅黑" pitchFamily="34" charset="-122"/>
                <a:ea typeface="微软雅黑" pitchFamily="34" charset="-122"/>
              </a:rPr>
              <a:t>       在</a:t>
            </a:r>
            <a:r>
              <a:rPr lang="zh-CN" altLang="en-US" sz="1400" dirty="0">
                <a:solidFill>
                  <a:schemeClr val="tx1">
                    <a:lumMod val="65000"/>
                    <a:lumOff val="35000"/>
                  </a:schemeClr>
                </a:solidFill>
                <a:latin typeface="微软雅黑" pitchFamily="34" charset="-122"/>
                <a:ea typeface="微软雅黑" pitchFamily="34" charset="-122"/>
              </a:rPr>
              <a:t>经历了</a:t>
            </a:r>
            <a:r>
              <a:rPr lang="en-US" altLang="zh-CN" sz="1400" dirty="0">
                <a:solidFill>
                  <a:schemeClr val="tx1">
                    <a:lumMod val="65000"/>
                    <a:lumOff val="35000"/>
                  </a:schemeClr>
                </a:solidFill>
                <a:latin typeface="微软雅黑" pitchFamily="34" charset="-122"/>
                <a:ea typeface="微软雅黑" pitchFamily="34" charset="-122"/>
              </a:rPr>
              <a:t>2002-2006</a:t>
            </a:r>
            <a:r>
              <a:rPr lang="zh-CN" altLang="en-US" sz="1400" dirty="0">
                <a:solidFill>
                  <a:schemeClr val="tx1">
                    <a:lumMod val="65000"/>
                    <a:lumOff val="35000"/>
                  </a:schemeClr>
                </a:solidFill>
                <a:latin typeface="微软雅黑" pitchFamily="34" charset="-122"/>
                <a:ea typeface="微软雅黑" pitchFamily="34" charset="-122"/>
              </a:rPr>
              <a:t>年的探索起步、 </a:t>
            </a:r>
            <a:r>
              <a:rPr lang="en-US" altLang="zh-CN" sz="1400" dirty="0">
                <a:solidFill>
                  <a:schemeClr val="tx1">
                    <a:lumMod val="65000"/>
                    <a:lumOff val="35000"/>
                  </a:schemeClr>
                </a:solidFill>
                <a:latin typeface="微软雅黑" pitchFamily="34" charset="-122"/>
                <a:ea typeface="微软雅黑" pitchFamily="34" charset="-122"/>
              </a:rPr>
              <a:t>2007-2008</a:t>
            </a:r>
            <a:r>
              <a:rPr lang="zh-CN" altLang="en-US" sz="1400" dirty="0">
                <a:solidFill>
                  <a:schemeClr val="tx1">
                    <a:lumMod val="65000"/>
                    <a:lumOff val="35000"/>
                  </a:schemeClr>
                </a:solidFill>
                <a:latin typeface="微软雅黑" pitchFamily="34" charset="-122"/>
                <a:ea typeface="微软雅黑" pitchFamily="34" charset="-122"/>
              </a:rPr>
              <a:t>年的快速发展、 </a:t>
            </a:r>
            <a:r>
              <a:rPr lang="en-US" altLang="zh-CN" sz="1400" dirty="0">
                <a:solidFill>
                  <a:schemeClr val="tx1">
                    <a:lumMod val="65000"/>
                    <a:lumOff val="35000"/>
                  </a:schemeClr>
                </a:solidFill>
                <a:latin typeface="微软雅黑" pitchFamily="34" charset="-122"/>
                <a:ea typeface="微软雅黑" pitchFamily="34" charset="-122"/>
              </a:rPr>
              <a:t>2009</a:t>
            </a:r>
            <a:r>
              <a:rPr lang="zh-CN" altLang="en-US" sz="1400" dirty="0">
                <a:solidFill>
                  <a:schemeClr val="tx1">
                    <a:lumMod val="65000"/>
                    <a:lumOff val="35000"/>
                  </a:schemeClr>
                </a:solidFill>
                <a:latin typeface="微软雅黑" pitchFamily="34" charset="-122"/>
                <a:ea typeface="微软雅黑" pitchFamily="34" charset="-122"/>
              </a:rPr>
              <a:t>年至今的规范化运作三个阶段后，我国创业投资引导基金的政府引导作用日益增强、运作模式日趋完善，其发展已步入繁荣期</a:t>
            </a:r>
            <a:r>
              <a:rPr lang="zh-CN" altLang="en-US" sz="1400" dirty="0" smtClean="0">
                <a:solidFill>
                  <a:schemeClr val="tx1">
                    <a:lumMod val="65000"/>
                    <a:lumOff val="35000"/>
                  </a:schemeClr>
                </a:solidFill>
                <a:latin typeface="微软雅黑" pitchFamily="34" charset="-122"/>
                <a:ea typeface="微软雅黑" pitchFamily="34" charset="-122"/>
              </a:rPr>
              <a:t>。</a:t>
            </a:r>
            <a:endParaRPr lang="en-US" altLang="zh-CN" sz="1400" dirty="0" smtClean="0">
              <a:solidFill>
                <a:schemeClr val="tx1">
                  <a:lumMod val="65000"/>
                  <a:lumOff val="35000"/>
                </a:schemeClr>
              </a:solidFill>
              <a:latin typeface="微软雅黑" pitchFamily="34" charset="-122"/>
              <a:ea typeface="微软雅黑" pitchFamily="34" charset="-122"/>
            </a:endParaRPr>
          </a:p>
        </p:txBody>
      </p:sp>
      <p:pic>
        <p:nvPicPr>
          <p:cNvPr id="5" name="图片 4"/>
          <p:cNvPicPr>
            <a:picLocks noChangeAspect="1"/>
          </p:cNvPicPr>
          <p:nvPr/>
        </p:nvPicPr>
        <p:blipFill>
          <a:blip r:embed="rId4"/>
          <a:stretch>
            <a:fillRect/>
          </a:stretch>
        </p:blipFill>
        <p:spPr>
          <a:xfrm>
            <a:off x="3136538" y="1085374"/>
            <a:ext cx="5323894" cy="3615398"/>
          </a:xfrm>
          <a:prstGeom prst="rect">
            <a:avLst/>
          </a:prstGeom>
        </p:spPr>
      </p:pic>
    </p:spTree>
    <p:extLst>
      <p:ext uri="{BB962C8B-B14F-4D97-AF65-F5344CB8AC3E}">
        <p14:creationId xmlns:p14="http://schemas.microsoft.com/office/powerpoint/2010/main" val="2685835006"/>
      </p:ext>
    </p:extLst>
  </p:cSld>
  <p:clrMapOvr>
    <a:masterClrMapping/>
  </p:clrMapOvr>
  <p:transition spd="med">
    <p:pull/>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02"/>
            <a:ext cx="9144000" cy="5142895"/>
          </a:xfrm>
          <a:prstGeom prst="rect">
            <a:avLst/>
          </a:prstGeom>
        </p:spPr>
      </p:pic>
      <p:sp>
        <p:nvSpPr>
          <p:cNvPr id="3" name="TextBox 21"/>
          <p:cNvSpPr txBox="1"/>
          <p:nvPr/>
        </p:nvSpPr>
        <p:spPr>
          <a:xfrm>
            <a:off x="650736" y="502683"/>
            <a:ext cx="6369536" cy="369332"/>
          </a:xfrm>
          <a:prstGeom prst="rect">
            <a:avLst/>
          </a:prstGeom>
          <a:noFill/>
        </p:spPr>
        <p:txBody>
          <a:bodyPr wrap="square" rtlCol="0">
            <a:spAutoFit/>
          </a:bodyPr>
          <a:lstStyle/>
          <a:p>
            <a:r>
              <a:rPr lang="zh-CN" altLang="en-US" b="1" spc="300" dirty="0" smtClean="0">
                <a:solidFill>
                  <a:srgbClr val="4B4B4B"/>
                </a:solidFill>
                <a:latin typeface="微软雅黑" panose="020B0503020204020204" pitchFamily="34" charset="-122"/>
                <a:ea typeface="微软雅黑" panose="020B0503020204020204" pitchFamily="34" charset="-122"/>
              </a:rPr>
              <a:t>技巧四：关联数据的查找</a:t>
            </a:r>
            <a:r>
              <a:rPr lang="en-US" altLang="zh-CN" b="1" spc="300" dirty="0" smtClean="0">
                <a:solidFill>
                  <a:srgbClr val="4B4B4B"/>
                </a:solidFill>
                <a:latin typeface="微软雅黑" panose="020B0503020204020204" pitchFamily="34" charset="-122"/>
                <a:ea typeface="微软雅黑" panose="020B0503020204020204" pitchFamily="34" charset="-122"/>
              </a:rPr>
              <a:t>-&gt;</a:t>
            </a:r>
            <a:r>
              <a:rPr lang="zh-CN" altLang="en-US" b="1" spc="300" dirty="0" smtClean="0">
                <a:solidFill>
                  <a:srgbClr val="4B4B4B"/>
                </a:solidFill>
                <a:latin typeface="微软雅黑" panose="020B0503020204020204" pitchFamily="34" charset="-122"/>
                <a:ea typeface="微软雅黑" panose="020B0503020204020204" pitchFamily="34" charset="-122"/>
              </a:rPr>
              <a:t>详情页的内容又多又全</a:t>
            </a:r>
            <a:endParaRPr lang="en-US" altLang="zh-CN" b="1" spc="300" dirty="0" smtClean="0">
              <a:solidFill>
                <a:srgbClr val="4B4B4B"/>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3"/>
          <a:stretch>
            <a:fillRect/>
          </a:stretch>
        </p:blipFill>
        <p:spPr>
          <a:xfrm>
            <a:off x="471969" y="340966"/>
            <a:ext cx="579908" cy="692766"/>
          </a:xfrm>
          <a:prstGeom prst="rect">
            <a:avLst/>
          </a:prstGeom>
        </p:spPr>
      </p:pic>
      <p:sp>
        <p:nvSpPr>
          <p:cNvPr id="14" name="TextBox 21"/>
          <p:cNvSpPr txBox="1"/>
          <p:nvPr/>
        </p:nvSpPr>
        <p:spPr>
          <a:xfrm>
            <a:off x="8636386" y="1004106"/>
            <a:ext cx="400110" cy="1783668"/>
          </a:xfrm>
          <a:prstGeom prst="rect">
            <a:avLst/>
          </a:prstGeom>
          <a:noFill/>
        </p:spPr>
        <p:txBody>
          <a:bodyPr vert="eaVert" wrap="square" rtlCol="0">
            <a:spAutoFit/>
          </a:bodyPr>
          <a:lstStyle/>
          <a:p>
            <a:r>
              <a:rPr lang="zh-CN" altLang="en-US" sz="1400" spc="300" dirty="0">
                <a:solidFill>
                  <a:srgbClr val="F4C400"/>
                </a:solidFill>
                <a:latin typeface="微软雅黑" panose="020B0503020204020204" pitchFamily="34" charset="-122"/>
                <a:ea typeface="微软雅黑" panose="020B0503020204020204" pitchFamily="34" charset="-122"/>
              </a:rPr>
              <a:t>私募</a:t>
            </a:r>
            <a:r>
              <a:rPr lang="zh-CN" altLang="en-US" sz="1400" spc="300" dirty="0" smtClean="0">
                <a:solidFill>
                  <a:srgbClr val="F4C400"/>
                </a:solidFill>
                <a:latin typeface="微软雅黑" panose="020B0503020204020204" pitchFamily="34" charset="-122"/>
                <a:ea typeface="微软雅黑" panose="020B0503020204020204" pitchFamily="34" charset="-122"/>
              </a:rPr>
              <a:t>通案例介绍</a:t>
            </a:r>
            <a:endParaRPr lang="zh-CN" altLang="en-US" sz="1400" spc="300" dirty="0">
              <a:solidFill>
                <a:srgbClr val="F4C400"/>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4"/>
          <a:stretch>
            <a:fillRect/>
          </a:stretch>
        </p:blipFill>
        <p:spPr>
          <a:xfrm>
            <a:off x="934043" y="1002065"/>
            <a:ext cx="7022333" cy="4038485"/>
          </a:xfrm>
          <a:prstGeom prst="rect">
            <a:avLst/>
          </a:prstGeom>
        </p:spPr>
      </p:pic>
      <p:sp>
        <p:nvSpPr>
          <p:cNvPr id="16" name="TextBox 57"/>
          <p:cNvSpPr txBox="1"/>
          <p:nvPr/>
        </p:nvSpPr>
        <p:spPr bwMode="auto">
          <a:xfrm>
            <a:off x="5148064" y="1374396"/>
            <a:ext cx="1606377" cy="652486"/>
          </a:xfrm>
          <a:prstGeom prst="rect">
            <a:avLst/>
          </a:prstGeom>
          <a:noFill/>
          <a:ln>
            <a:solidFill>
              <a:srgbClr val="F4C400"/>
            </a:solidFill>
          </a:ln>
        </p:spPr>
        <p:txBody>
          <a:bodyPr wrap="square">
            <a:spAutoFit/>
          </a:bodyPr>
          <a:lstStyle/>
          <a:p>
            <a:pPr fontAlgn="auto">
              <a:lnSpc>
                <a:spcPct val="130000"/>
              </a:lnSpc>
              <a:spcBef>
                <a:spcPts val="0"/>
              </a:spcBef>
              <a:spcAft>
                <a:spcPts val="0"/>
              </a:spcAft>
              <a:defRPr/>
            </a:pPr>
            <a:r>
              <a:rPr lang="zh-CN" altLang="en-US" sz="1400" dirty="0" smtClean="0">
                <a:solidFill>
                  <a:schemeClr val="tx1">
                    <a:lumMod val="65000"/>
                    <a:lumOff val="35000"/>
                  </a:schemeClr>
                </a:solidFill>
                <a:latin typeface="微软雅黑" pitchFamily="34" charset="-122"/>
                <a:ea typeface="微软雅黑" pitchFamily="34" charset="-122"/>
              </a:rPr>
              <a:t>菜单分类明确详细</a:t>
            </a:r>
            <a:endParaRPr lang="en-US" altLang="zh-CN" sz="1400" dirty="0" smtClean="0">
              <a:solidFill>
                <a:schemeClr val="tx1">
                  <a:lumMod val="65000"/>
                  <a:lumOff val="35000"/>
                </a:schemeClr>
              </a:solidFill>
              <a:latin typeface="微软雅黑" pitchFamily="34" charset="-122"/>
              <a:ea typeface="微软雅黑" pitchFamily="34" charset="-122"/>
            </a:endParaRPr>
          </a:p>
          <a:p>
            <a:pPr fontAlgn="auto">
              <a:lnSpc>
                <a:spcPct val="130000"/>
              </a:lnSpc>
              <a:spcBef>
                <a:spcPts val="0"/>
              </a:spcBef>
              <a:spcAft>
                <a:spcPts val="0"/>
              </a:spcAft>
              <a:defRPr/>
            </a:pPr>
            <a:r>
              <a:rPr lang="zh-CN" altLang="en-US" sz="1400" dirty="0" smtClean="0">
                <a:solidFill>
                  <a:schemeClr val="tx1">
                    <a:lumMod val="65000"/>
                    <a:lumOff val="35000"/>
                  </a:schemeClr>
                </a:solidFill>
                <a:latin typeface="微软雅黑" pitchFamily="34" charset="-122"/>
                <a:ea typeface="微软雅黑" pitchFamily="34" charset="-122"/>
              </a:rPr>
              <a:t>关联信息一网打尽</a:t>
            </a:r>
            <a:endParaRPr lang="en-US" altLang="zh-CN" sz="1400" dirty="0" smtClean="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335216971"/>
      </p:ext>
    </p:extLst>
  </p:cSld>
  <p:clrMapOvr>
    <a:masterClrMapping/>
  </p:clrMapOvr>
  <p:transition spd="med">
    <p:pull/>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02"/>
            <a:ext cx="9144000" cy="5142895"/>
          </a:xfrm>
          <a:prstGeom prst="rect">
            <a:avLst/>
          </a:prstGeom>
        </p:spPr>
      </p:pic>
      <p:sp>
        <p:nvSpPr>
          <p:cNvPr id="3" name="TextBox 21"/>
          <p:cNvSpPr txBox="1"/>
          <p:nvPr/>
        </p:nvSpPr>
        <p:spPr>
          <a:xfrm>
            <a:off x="650736" y="502683"/>
            <a:ext cx="7089616" cy="369332"/>
          </a:xfrm>
          <a:prstGeom prst="rect">
            <a:avLst/>
          </a:prstGeom>
          <a:noFill/>
        </p:spPr>
        <p:txBody>
          <a:bodyPr wrap="square" rtlCol="0">
            <a:spAutoFit/>
          </a:bodyPr>
          <a:lstStyle/>
          <a:p>
            <a:r>
              <a:rPr lang="zh-CN" altLang="en-US" b="1" spc="300" dirty="0" smtClean="0">
                <a:solidFill>
                  <a:srgbClr val="4B4B4B"/>
                </a:solidFill>
                <a:latin typeface="微软雅黑" panose="020B0503020204020204" pitchFamily="34" charset="-122"/>
                <a:ea typeface="微软雅黑" panose="020B0503020204020204" pitchFamily="34" charset="-122"/>
              </a:rPr>
              <a:t>技巧五：跨模块数据的检索</a:t>
            </a:r>
            <a:r>
              <a:rPr lang="en-US" altLang="zh-CN" b="1" spc="300" dirty="0" smtClean="0">
                <a:solidFill>
                  <a:srgbClr val="4B4B4B"/>
                </a:solidFill>
                <a:latin typeface="微软雅黑" panose="020B0503020204020204" pitchFamily="34" charset="-122"/>
                <a:ea typeface="微软雅黑" panose="020B0503020204020204" pitchFamily="34" charset="-122"/>
              </a:rPr>
              <a:t>-&gt;</a:t>
            </a:r>
            <a:r>
              <a:rPr lang="zh-CN" altLang="en-US" b="1" spc="300" dirty="0" smtClean="0">
                <a:solidFill>
                  <a:srgbClr val="4B4B4B"/>
                </a:solidFill>
                <a:latin typeface="微软雅黑" panose="020B0503020204020204" pitchFamily="34" charset="-122"/>
                <a:ea typeface="微软雅黑" panose="020B0503020204020204" pitchFamily="34" charset="-122"/>
              </a:rPr>
              <a:t>组合条件功能强</a:t>
            </a:r>
            <a:endParaRPr lang="en-US" altLang="zh-CN" b="1" spc="300" dirty="0" smtClean="0">
              <a:solidFill>
                <a:srgbClr val="4B4B4B"/>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3"/>
          <a:stretch>
            <a:fillRect/>
          </a:stretch>
        </p:blipFill>
        <p:spPr>
          <a:xfrm>
            <a:off x="471969" y="340966"/>
            <a:ext cx="579908" cy="692766"/>
          </a:xfrm>
          <a:prstGeom prst="rect">
            <a:avLst/>
          </a:prstGeom>
        </p:spPr>
      </p:pic>
      <p:sp>
        <p:nvSpPr>
          <p:cNvPr id="14" name="TextBox 21"/>
          <p:cNvSpPr txBox="1"/>
          <p:nvPr/>
        </p:nvSpPr>
        <p:spPr>
          <a:xfrm>
            <a:off x="8636386" y="1004106"/>
            <a:ext cx="400110" cy="1783668"/>
          </a:xfrm>
          <a:prstGeom prst="rect">
            <a:avLst/>
          </a:prstGeom>
          <a:noFill/>
        </p:spPr>
        <p:txBody>
          <a:bodyPr vert="eaVert" wrap="square" rtlCol="0">
            <a:spAutoFit/>
          </a:bodyPr>
          <a:lstStyle/>
          <a:p>
            <a:r>
              <a:rPr lang="zh-CN" altLang="en-US" sz="1400" spc="300" dirty="0">
                <a:solidFill>
                  <a:srgbClr val="F4C400"/>
                </a:solidFill>
                <a:latin typeface="微软雅黑" panose="020B0503020204020204" pitchFamily="34" charset="-122"/>
                <a:ea typeface="微软雅黑" panose="020B0503020204020204" pitchFamily="34" charset="-122"/>
              </a:rPr>
              <a:t>私募</a:t>
            </a:r>
            <a:r>
              <a:rPr lang="zh-CN" altLang="en-US" sz="1400" spc="300" dirty="0" smtClean="0">
                <a:solidFill>
                  <a:srgbClr val="F4C400"/>
                </a:solidFill>
                <a:latin typeface="微软雅黑" panose="020B0503020204020204" pitchFamily="34" charset="-122"/>
                <a:ea typeface="微软雅黑" panose="020B0503020204020204" pitchFamily="34" charset="-122"/>
              </a:rPr>
              <a:t>通案例介绍</a:t>
            </a:r>
            <a:endParaRPr lang="zh-CN" altLang="en-US" sz="1400" spc="300" dirty="0">
              <a:solidFill>
                <a:srgbClr val="F4C400"/>
              </a:solidFill>
              <a:latin typeface="微软雅黑" panose="020B0503020204020204" pitchFamily="34" charset="-122"/>
              <a:ea typeface="微软雅黑" panose="020B0503020204020204" pitchFamily="34" charset="-122"/>
            </a:endParaRPr>
          </a:p>
        </p:txBody>
      </p:sp>
      <p:sp>
        <p:nvSpPr>
          <p:cNvPr id="16" name="TextBox 57"/>
          <p:cNvSpPr txBox="1"/>
          <p:nvPr/>
        </p:nvSpPr>
        <p:spPr bwMode="auto">
          <a:xfrm>
            <a:off x="687993" y="1059582"/>
            <a:ext cx="7556415" cy="932563"/>
          </a:xfrm>
          <a:prstGeom prst="rect">
            <a:avLst/>
          </a:prstGeom>
          <a:noFill/>
          <a:ln>
            <a:solidFill>
              <a:srgbClr val="F4C400"/>
            </a:solidFill>
          </a:ln>
        </p:spPr>
        <p:txBody>
          <a:bodyPr wrap="square">
            <a:spAutoFit/>
          </a:bodyPr>
          <a:lstStyle/>
          <a:p>
            <a:pPr fontAlgn="auto">
              <a:lnSpc>
                <a:spcPct val="130000"/>
              </a:lnSpc>
              <a:spcBef>
                <a:spcPts val="0"/>
              </a:spcBef>
              <a:spcAft>
                <a:spcPts val="0"/>
              </a:spcAft>
              <a:defRPr/>
            </a:pPr>
            <a:r>
              <a:rPr lang="zh-CN" altLang="en-US" sz="1400" dirty="0">
                <a:solidFill>
                  <a:schemeClr val="tx1">
                    <a:lumMod val="65000"/>
                    <a:lumOff val="35000"/>
                  </a:schemeClr>
                </a:solidFill>
                <a:latin typeface="微软雅黑" pitchFamily="34" charset="-122"/>
                <a:ea typeface="微软雅黑" pitchFamily="34" charset="-122"/>
              </a:rPr>
              <a:t>如何</a:t>
            </a:r>
            <a:r>
              <a:rPr lang="zh-CN" altLang="en-US" sz="1400" dirty="0" smtClean="0">
                <a:solidFill>
                  <a:schemeClr val="tx1">
                    <a:lumMod val="65000"/>
                    <a:lumOff val="35000"/>
                  </a:schemeClr>
                </a:solidFill>
                <a:latin typeface="微软雅黑" pitchFamily="34" charset="-122"/>
                <a:ea typeface="微软雅黑" pitchFamily="34" charset="-122"/>
              </a:rPr>
              <a:t>找一支注册在北京的基金，这支基金必须至少有一支总部在北京的政府引导基金作为</a:t>
            </a:r>
            <a:r>
              <a:rPr lang="en-US" altLang="zh-CN" sz="1400" dirty="0" smtClean="0">
                <a:solidFill>
                  <a:schemeClr val="tx1">
                    <a:lumMod val="65000"/>
                    <a:lumOff val="35000"/>
                  </a:schemeClr>
                </a:solidFill>
                <a:latin typeface="微软雅黑" pitchFamily="34" charset="-122"/>
                <a:ea typeface="微软雅黑" pitchFamily="34" charset="-122"/>
              </a:rPr>
              <a:t>LP</a:t>
            </a:r>
            <a:r>
              <a:rPr lang="zh-CN" altLang="en-US" sz="1400" dirty="0" smtClean="0">
                <a:solidFill>
                  <a:schemeClr val="tx1">
                    <a:lumMod val="65000"/>
                    <a:lumOff val="35000"/>
                  </a:schemeClr>
                </a:solidFill>
                <a:latin typeface="微软雅黑" pitchFamily="34" charset="-122"/>
                <a:ea typeface="微软雅黑" pitchFamily="34" charset="-122"/>
              </a:rPr>
              <a:t>，并且这支基金要投资过北京市的企业，还要投资过</a:t>
            </a:r>
            <a:r>
              <a:rPr lang="en-US" altLang="zh-CN" sz="1400" dirty="0" smtClean="0">
                <a:solidFill>
                  <a:schemeClr val="tx1">
                    <a:lumMod val="65000"/>
                    <a:lumOff val="35000"/>
                  </a:schemeClr>
                </a:solidFill>
                <a:latin typeface="微软雅黑" pitchFamily="34" charset="-122"/>
                <a:ea typeface="微软雅黑" pitchFamily="34" charset="-122"/>
              </a:rPr>
              <a:t>IT</a:t>
            </a:r>
            <a:r>
              <a:rPr lang="zh-CN" altLang="en-US" sz="1400" dirty="0" smtClean="0">
                <a:solidFill>
                  <a:schemeClr val="tx1">
                    <a:lumMod val="65000"/>
                    <a:lumOff val="35000"/>
                  </a:schemeClr>
                </a:solidFill>
                <a:latin typeface="微软雅黑" pitchFamily="34" charset="-122"/>
                <a:ea typeface="微软雅黑" pitchFamily="34" charset="-122"/>
              </a:rPr>
              <a:t>行业。</a:t>
            </a:r>
            <a:endParaRPr lang="en-US" altLang="zh-CN" sz="1400" dirty="0" smtClean="0">
              <a:solidFill>
                <a:schemeClr val="tx1">
                  <a:lumMod val="65000"/>
                  <a:lumOff val="35000"/>
                </a:schemeClr>
              </a:solidFill>
              <a:latin typeface="微软雅黑" pitchFamily="34" charset="-122"/>
              <a:ea typeface="微软雅黑" pitchFamily="34" charset="-122"/>
            </a:endParaRPr>
          </a:p>
          <a:p>
            <a:pPr fontAlgn="auto">
              <a:lnSpc>
                <a:spcPct val="130000"/>
              </a:lnSpc>
              <a:spcBef>
                <a:spcPts val="0"/>
              </a:spcBef>
              <a:spcAft>
                <a:spcPts val="0"/>
              </a:spcAft>
              <a:defRPr/>
            </a:pPr>
            <a:r>
              <a:rPr lang="zh-CN" altLang="en-US" sz="1400" b="1" dirty="0">
                <a:solidFill>
                  <a:schemeClr val="tx1">
                    <a:lumMod val="65000"/>
                    <a:lumOff val="35000"/>
                  </a:schemeClr>
                </a:solidFill>
                <a:latin typeface="微软雅黑" pitchFamily="34" charset="-122"/>
                <a:ea typeface="微软雅黑" pitchFamily="34" charset="-122"/>
              </a:rPr>
              <a:t>找</a:t>
            </a:r>
            <a:r>
              <a:rPr lang="zh-CN" altLang="en-US" sz="1400" b="1" dirty="0" smtClean="0">
                <a:solidFill>
                  <a:schemeClr val="tx1">
                    <a:lumMod val="65000"/>
                    <a:lumOff val="35000"/>
                  </a:schemeClr>
                </a:solidFill>
                <a:latin typeface="微软雅黑" pitchFamily="34" charset="-122"/>
                <a:ea typeface="微软雅黑" pitchFamily="34" charset="-122"/>
              </a:rPr>
              <a:t>基金要到基金模块，首栏条件为本模块条件，其他栏条件为关联的跨模块条件。</a:t>
            </a:r>
            <a:endParaRPr lang="en-US" altLang="zh-CN" sz="1400" b="1" dirty="0" smtClean="0">
              <a:solidFill>
                <a:schemeClr val="tx1">
                  <a:lumMod val="65000"/>
                  <a:lumOff val="35000"/>
                </a:schemeClr>
              </a:solidFill>
              <a:latin typeface="微软雅黑" pitchFamily="34" charset="-122"/>
              <a:ea typeface="微软雅黑" pitchFamily="34" charset="-122"/>
            </a:endParaRPr>
          </a:p>
        </p:txBody>
      </p:sp>
      <p:pic>
        <p:nvPicPr>
          <p:cNvPr id="2" name="图片 1"/>
          <p:cNvPicPr>
            <a:picLocks noChangeAspect="1"/>
          </p:cNvPicPr>
          <p:nvPr/>
        </p:nvPicPr>
        <p:blipFill>
          <a:blip r:embed="rId4"/>
          <a:stretch>
            <a:fillRect/>
          </a:stretch>
        </p:blipFill>
        <p:spPr>
          <a:xfrm>
            <a:off x="178959" y="2020644"/>
            <a:ext cx="8457427" cy="2495322"/>
          </a:xfrm>
          <a:prstGeom prst="rect">
            <a:avLst/>
          </a:prstGeom>
        </p:spPr>
      </p:pic>
      <p:sp>
        <p:nvSpPr>
          <p:cNvPr id="9" name="TextBox 57"/>
          <p:cNvSpPr txBox="1"/>
          <p:nvPr/>
        </p:nvSpPr>
        <p:spPr bwMode="auto">
          <a:xfrm>
            <a:off x="7452320" y="3478069"/>
            <a:ext cx="1606377" cy="652486"/>
          </a:xfrm>
          <a:prstGeom prst="rect">
            <a:avLst/>
          </a:prstGeom>
          <a:noFill/>
          <a:ln>
            <a:solidFill>
              <a:srgbClr val="F4C400"/>
            </a:solidFill>
          </a:ln>
        </p:spPr>
        <p:txBody>
          <a:bodyPr wrap="square">
            <a:spAutoFit/>
          </a:bodyPr>
          <a:lstStyle/>
          <a:p>
            <a:pPr fontAlgn="auto">
              <a:lnSpc>
                <a:spcPct val="130000"/>
              </a:lnSpc>
              <a:spcBef>
                <a:spcPts val="0"/>
              </a:spcBef>
              <a:spcAft>
                <a:spcPts val="0"/>
              </a:spcAft>
              <a:defRPr/>
            </a:pPr>
            <a:r>
              <a:rPr lang="zh-CN" altLang="en-US" sz="1400" dirty="0" smtClean="0">
                <a:solidFill>
                  <a:schemeClr val="tx1">
                    <a:lumMod val="65000"/>
                    <a:lumOff val="35000"/>
                  </a:schemeClr>
                </a:solidFill>
                <a:latin typeface="微软雅黑" pitchFamily="34" charset="-122"/>
                <a:ea typeface="微软雅黑" pitchFamily="34" charset="-122"/>
              </a:rPr>
              <a:t>复杂条件保存方案</a:t>
            </a:r>
            <a:endParaRPr lang="en-US" altLang="zh-CN" sz="1400" dirty="0" smtClean="0">
              <a:solidFill>
                <a:schemeClr val="tx1">
                  <a:lumMod val="65000"/>
                  <a:lumOff val="35000"/>
                </a:schemeClr>
              </a:solidFill>
              <a:latin typeface="微软雅黑" pitchFamily="34" charset="-122"/>
              <a:ea typeface="微软雅黑" pitchFamily="34" charset="-122"/>
            </a:endParaRPr>
          </a:p>
          <a:p>
            <a:pPr fontAlgn="auto">
              <a:lnSpc>
                <a:spcPct val="130000"/>
              </a:lnSpc>
              <a:spcBef>
                <a:spcPts val="0"/>
              </a:spcBef>
              <a:spcAft>
                <a:spcPts val="0"/>
              </a:spcAft>
              <a:defRPr/>
            </a:pPr>
            <a:r>
              <a:rPr lang="zh-CN" altLang="en-US" sz="1400" dirty="0" smtClean="0">
                <a:solidFill>
                  <a:schemeClr val="tx1">
                    <a:lumMod val="65000"/>
                    <a:lumOff val="35000"/>
                  </a:schemeClr>
                </a:solidFill>
                <a:latin typeface="微软雅黑" pitchFamily="34" charset="-122"/>
                <a:ea typeface="微软雅黑" pitchFamily="34" charset="-122"/>
              </a:rPr>
              <a:t>下次</a:t>
            </a:r>
            <a:r>
              <a:rPr lang="zh-CN" altLang="en-US" sz="1400" dirty="0">
                <a:solidFill>
                  <a:schemeClr val="tx1">
                    <a:lumMod val="65000"/>
                    <a:lumOff val="35000"/>
                  </a:schemeClr>
                </a:solidFill>
                <a:latin typeface="微软雅黑" pitchFamily="34" charset="-122"/>
                <a:ea typeface="微软雅黑" pitchFamily="34" charset="-122"/>
              </a:rPr>
              <a:t>数据</a:t>
            </a:r>
            <a:r>
              <a:rPr lang="zh-CN" altLang="en-US" sz="1400" dirty="0" smtClean="0">
                <a:solidFill>
                  <a:schemeClr val="tx1">
                    <a:lumMod val="65000"/>
                    <a:lumOff val="35000"/>
                  </a:schemeClr>
                </a:solidFill>
                <a:latin typeface="微软雅黑" pitchFamily="34" charset="-122"/>
                <a:ea typeface="微软雅黑" pitchFamily="34" charset="-122"/>
              </a:rPr>
              <a:t>一键直达</a:t>
            </a:r>
            <a:endParaRPr lang="en-US" altLang="zh-CN" sz="1400" dirty="0" smtClean="0">
              <a:solidFill>
                <a:schemeClr val="tx1">
                  <a:lumMod val="65000"/>
                  <a:lumOff val="35000"/>
                </a:schemeClr>
              </a:solidFill>
              <a:latin typeface="微软雅黑" pitchFamily="34" charset="-122"/>
              <a:ea typeface="微软雅黑" pitchFamily="34" charset="-122"/>
            </a:endParaRPr>
          </a:p>
        </p:txBody>
      </p:sp>
      <p:sp>
        <p:nvSpPr>
          <p:cNvPr id="10" name="TextBox 57"/>
          <p:cNvSpPr txBox="1"/>
          <p:nvPr/>
        </p:nvSpPr>
        <p:spPr bwMode="auto">
          <a:xfrm>
            <a:off x="3563888" y="4223520"/>
            <a:ext cx="2736304" cy="652486"/>
          </a:xfrm>
          <a:prstGeom prst="rect">
            <a:avLst/>
          </a:prstGeom>
          <a:noFill/>
          <a:ln>
            <a:solidFill>
              <a:srgbClr val="F4C400"/>
            </a:solidFill>
          </a:ln>
        </p:spPr>
        <p:txBody>
          <a:bodyPr wrap="square">
            <a:spAutoFit/>
          </a:bodyPr>
          <a:lstStyle/>
          <a:p>
            <a:pPr fontAlgn="auto">
              <a:lnSpc>
                <a:spcPct val="130000"/>
              </a:lnSpc>
              <a:spcBef>
                <a:spcPts val="0"/>
              </a:spcBef>
              <a:spcAft>
                <a:spcPts val="0"/>
              </a:spcAft>
              <a:defRPr/>
            </a:pPr>
            <a:r>
              <a:rPr lang="zh-CN" altLang="en-US" sz="1400" dirty="0">
                <a:solidFill>
                  <a:schemeClr val="tx1">
                    <a:lumMod val="65000"/>
                    <a:lumOff val="35000"/>
                  </a:schemeClr>
                </a:solidFill>
                <a:latin typeface="微软雅黑" pitchFamily="34" charset="-122"/>
                <a:ea typeface="微软雅黑" pitchFamily="34" charset="-122"/>
              </a:rPr>
              <a:t>更</a:t>
            </a:r>
            <a:r>
              <a:rPr lang="zh-CN" altLang="en-US" sz="1400" dirty="0" smtClean="0">
                <a:solidFill>
                  <a:schemeClr val="tx1">
                    <a:lumMod val="65000"/>
                    <a:lumOff val="35000"/>
                  </a:schemeClr>
                </a:solidFill>
                <a:latin typeface="微软雅黑" pitchFamily="34" charset="-122"/>
                <a:ea typeface="微软雅黑" pitchFamily="34" charset="-122"/>
              </a:rPr>
              <a:t>复杂的检索，需要更多的数据</a:t>
            </a:r>
            <a:endParaRPr lang="en-US" altLang="zh-CN" sz="1400" dirty="0" smtClean="0">
              <a:solidFill>
                <a:schemeClr val="tx1">
                  <a:lumMod val="65000"/>
                  <a:lumOff val="35000"/>
                </a:schemeClr>
              </a:solidFill>
              <a:latin typeface="微软雅黑" pitchFamily="34" charset="-122"/>
              <a:ea typeface="微软雅黑" pitchFamily="34" charset="-122"/>
            </a:endParaRPr>
          </a:p>
          <a:p>
            <a:pPr fontAlgn="auto">
              <a:lnSpc>
                <a:spcPct val="130000"/>
              </a:lnSpc>
              <a:spcBef>
                <a:spcPts val="0"/>
              </a:spcBef>
              <a:spcAft>
                <a:spcPts val="0"/>
              </a:spcAft>
              <a:defRPr/>
            </a:pPr>
            <a:r>
              <a:rPr lang="zh-CN" altLang="en-US" sz="1400" dirty="0" smtClean="0">
                <a:solidFill>
                  <a:schemeClr val="tx1">
                    <a:lumMod val="65000"/>
                    <a:lumOff val="35000"/>
                  </a:schemeClr>
                </a:solidFill>
                <a:latin typeface="微软雅黑" pitchFamily="34" charset="-122"/>
                <a:ea typeface="微软雅黑" pitchFamily="34" charset="-122"/>
              </a:rPr>
              <a:t>提交定制导出，由后台人工处理</a:t>
            </a:r>
            <a:endParaRPr lang="en-US" altLang="zh-CN" sz="1400" dirty="0" smtClean="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813214443"/>
      </p:ext>
    </p:extLst>
  </p:cSld>
  <p:clrMapOvr>
    <a:masterClrMapping/>
  </p:clrMapOvr>
  <p:transition spd="med">
    <p:pull/>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02"/>
            <a:ext cx="9144000" cy="5142895"/>
          </a:xfrm>
          <a:prstGeom prst="rect">
            <a:avLst/>
          </a:prstGeom>
        </p:spPr>
      </p:pic>
      <p:sp>
        <p:nvSpPr>
          <p:cNvPr id="3" name="TextBox 21"/>
          <p:cNvSpPr txBox="1"/>
          <p:nvPr/>
        </p:nvSpPr>
        <p:spPr>
          <a:xfrm>
            <a:off x="650736" y="502683"/>
            <a:ext cx="7737688" cy="369332"/>
          </a:xfrm>
          <a:prstGeom prst="rect">
            <a:avLst/>
          </a:prstGeom>
          <a:noFill/>
        </p:spPr>
        <p:txBody>
          <a:bodyPr wrap="square" rtlCol="0">
            <a:spAutoFit/>
          </a:bodyPr>
          <a:lstStyle/>
          <a:p>
            <a:r>
              <a:rPr lang="zh-CN" altLang="en-US" b="1" spc="300" dirty="0">
                <a:solidFill>
                  <a:srgbClr val="4B4B4B"/>
                </a:solidFill>
                <a:latin typeface="微软雅黑" panose="020B0503020204020204" pitchFamily="34" charset="-122"/>
                <a:ea typeface="微软雅黑" panose="020B0503020204020204" pitchFamily="34" charset="-122"/>
              </a:rPr>
              <a:t>湖北省长江经济带产业基金</a:t>
            </a:r>
            <a:endParaRPr lang="en-US" altLang="zh-CN" b="1" spc="300" dirty="0">
              <a:solidFill>
                <a:srgbClr val="4B4B4B"/>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3"/>
          <a:stretch>
            <a:fillRect/>
          </a:stretch>
        </p:blipFill>
        <p:spPr>
          <a:xfrm>
            <a:off x="471969" y="340966"/>
            <a:ext cx="579908" cy="692766"/>
          </a:xfrm>
          <a:prstGeom prst="rect">
            <a:avLst/>
          </a:prstGeom>
        </p:spPr>
      </p:pic>
      <p:sp>
        <p:nvSpPr>
          <p:cNvPr id="14" name="TextBox 21"/>
          <p:cNvSpPr txBox="1"/>
          <p:nvPr/>
        </p:nvSpPr>
        <p:spPr>
          <a:xfrm>
            <a:off x="8636386" y="1004106"/>
            <a:ext cx="400110" cy="1783668"/>
          </a:xfrm>
          <a:prstGeom prst="rect">
            <a:avLst/>
          </a:prstGeom>
          <a:noFill/>
        </p:spPr>
        <p:txBody>
          <a:bodyPr vert="eaVert" wrap="square" rtlCol="0">
            <a:spAutoFit/>
          </a:bodyPr>
          <a:lstStyle/>
          <a:p>
            <a:r>
              <a:rPr lang="zh-CN" altLang="en-US" sz="1400" spc="300" dirty="0">
                <a:solidFill>
                  <a:srgbClr val="F4C400"/>
                </a:solidFill>
                <a:latin typeface="微软雅黑" panose="020B0503020204020204" pitchFamily="34" charset="-122"/>
                <a:ea typeface="微软雅黑" panose="020B0503020204020204" pitchFamily="34" charset="-122"/>
              </a:rPr>
              <a:t>私募</a:t>
            </a:r>
            <a:r>
              <a:rPr lang="zh-CN" altLang="en-US" sz="1400" spc="300" dirty="0" smtClean="0">
                <a:solidFill>
                  <a:srgbClr val="F4C400"/>
                </a:solidFill>
                <a:latin typeface="微软雅黑" panose="020B0503020204020204" pitchFamily="34" charset="-122"/>
                <a:ea typeface="微软雅黑" panose="020B0503020204020204" pitchFamily="34" charset="-122"/>
              </a:rPr>
              <a:t>通案例介绍</a:t>
            </a:r>
            <a:endParaRPr lang="zh-CN" altLang="en-US" sz="1400" spc="300" dirty="0">
              <a:solidFill>
                <a:srgbClr val="F4C400"/>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4"/>
          <a:stretch>
            <a:fillRect/>
          </a:stretch>
        </p:blipFill>
        <p:spPr>
          <a:xfrm>
            <a:off x="4499483" y="1579916"/>
            <a:ext cx="4029399" cy="3283214"/>
          </a:xfrm>
          <a:prstGeom prst="rect">
            <a:avLst/>
          </a:prstGeom>
        </p:spPr>
      </p:pic>
      <p:pic>
        <p:nvPicPr>
          <p:cNvPr id="6" name="图片 5"/>
          <p:cNvPicPr>
            <a:picLocks noChangeAspect="1"/>
          </p:cNvPicPr>
          <p:nvPr/>
        </p:nvPicPr>
        <p:blipFill>
          <a:blip r:embed="rId5"/>
          <a:stretch>
            <a:fillRect/>
          </a:stretch>
        </p:blipFill>
        <p:spPr>
          <a:xfrm>
            <a:off x="395536" y="1586716"/>
            <a:ext cx="3960440" cy="3361297"/>
          </a:xfrm>
          <a:prstGeom prst="rect">
            <a:avLst/>
          </a:prstGeom>
        </p:spPr>
      </p:pic>
      <p:sp>
        <p:nvSpPr>
          <p:cNvPr id="11" name="TextBox 57"/>
          <p:cNvSpPr txBox="1"/>
          <p:nvPr/>
        </p:nvSpPr>
        <p:spPr bwMode="auto">
          <a:xfrm>
            <a:off x="899592" y="944023"/>
            <a:ext cx="7593286" cy="652486"/>
          </a:xfrm>
          <a:prstGeom prst="rect">
            <a:avLst/>
          </a:prstGeom>
          <a:noFill/>
          <a:ln>
            <a:solidFill>
              <a:srgbClr val="F4C400"/>
            </a:solidFill>
          </a:ln>
        </p:spPr>
        <p:txBody>
          <a:bodyPr wrap="square">
            <a:spAutoFit/>
          </a:bodyPr>
          <a:lstStyle/>
          <a:p>
            <a:pPr fontAlgn="auto">
              <a:lnSpc>
                <a:spcPct val="130000"/>
              </a:lnSpc>
              <a:spcBef>
                <a:spcPts val="0"/>
              </a:spcBef>
              <a:spcAft>
                <a:spcPts val="0"/>
              </a:spcAft>
              <a:defRPr/>
            </a:pPr>
            <a:r>
              <a:rPr lang="zh-CN" altLang="en-US" sz="1400" dirty="0">
                <a:solidFill>
                  <a:schemeClr val="tx1">
                    <a:lumMod val="65000"/>
                    <a:lumOff val="35000"/>
                  </a:schemeClr>
                </a:solidFill>
                <a:latin typeface="微软雅黑" pitchFamily="34" charset="-122"/>
                <a:ea typeface="微软雅黑" pitchFamily="34" charset="-122"/>
              </a:rPr>
              <a:t>通过采取基金管理等市场化运作模式，盘活财政存量资金，与金融资本相结合，发挥撬动社会资本的杠杆作用，引导社会资本投向实体经济，推动湖北省科学发展、转型发展、跨越式发展。</a:t>
            </a:r>
            <a:endParaRPr lang="en-US" altLang="zh-CN" sz="1400" dirty="0" smtClean="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777830379"/>
      </p:ext>
    </p:extLst>
  </p:cSld>
  <p:clrMapOvr>
    <a:masterClrMapping/>
  </p:clrMapOvr>
  <p:transition spd="med">
    <p:pull/>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02"/>
            <a:ext cx="9144000" cy="5142895"/>
          </a:xfrm>
          <a:prstGeom prst="rect">
            <a:avLst/>
          </a:prstGeom>
        </p:spPr>
      </p:pic>
      <p:sp>
        <p:nvSpPr>
          <p:cNvPr id="3" name="TextBox 21"/>
          <p:cNvSpPr txBox="1"/>
          <p:nvPr/>
        </p:nvSpPr>
        <p:spPr>
          <a:xfrm>
            <a:off x="650736" y="502683"/>
            <a:ext cx="7737688" cy="369332"/>
          </a:xfrm>
          <a:prstGeom prst="rect">
            <a:avLst/>
          </a:prstGeom>
          <a:noFill/>
        </p:spPr>
        <p:txBody>
          <a:bodyPr wrap="square" rtlCol="0">
            <a:spAutoFit/>
          </a:bodyPr>
          <a:lstStyle/>
          <a:p>
            <a:r>
              <a:rPr lang="zh-CN" altLang="en-US" b="1" spc="300" dirty="0" smtClean="0">
                <a:solidFill>
                  <a:srgbClr val="4B4B4B"/>
                </a:solidFill>
                <a:latin typeface="微软雅黑" panose="020B0503020204020204" pitchFamily="34" charset="-122"/>
                <a:ea typeface="微软雅黑" panose="020B0503020204020204" pitchFamily="34" charset="-122"/>
              </a:rPr>
              <a:t>我国政府引导基金存在的问题</a:t>
            </a:r>
            <a:endParaRPr lang="en-US" altLang="zh-CN" b="1" spc="300" dirty="0">
              <a:solidFill>
                <a:srgbClr val="4B4B4B"/>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4"/>
          <a:stretch>
            <a:fillRect/>
          </a:stretch>
        </p:blipFill>
        <p:spPr>
          <a:xfrm>
            <a:off x="471969" y="340966"/>
            <a:ext cx="579908" cy="692766"/>
          </a:xfrm>
          <a:prstGeom prst="rect">
            <a:avLst/>
          </a:prstGeom>
        </p:spPr>
      </p:pic>
      <p:sp>
        <p:nvSpPr>
          <p:cNvPr id="14" name="TextBox 21"/>
          <p:cNvSpPr txBox="1"/>
          <p:nvPr/>
        </p:nvSpPr>
        <p:spPr>
          <a:xfrm>
            <a:off x="8636386" y="1004106"/>
            <a:ext cx="400110" cy="1783668"/>
          </a:xfrm>
          <a:prstGeom prst="rect">
            <a:avLst/>
          </a:prstGeom>
          <a:noFill/>
        </p:spPr>
        <p:txBody>
          <a:bodyPr vert="eaVert" wrap="square" rtlCol="0">
            <a:spAutoFit/>
          </a:bodyPr>
          <a:lstStyle/>
          <a:p>
            <a:r>
              <a:rPr lang="zh-CN" altLang="en-US" sz="1400" spc="300" dirty="0">
                <a:solidFill>
                  <a:srgbClr val="F4C400"/>
                </a:solidFill>
                <a:latin typeface="微软雅黑" panose="020B0503020204020204" pitchFamily="34" charset="-122"/>
                <a:ea typeface="微软雅黑" panose="020B0503020204020204" pitchFamily="34" charset="-122"/>
              </a:rPr>
              <a:t>私募</a:t>
            </a:r>
            <a:r>
              <a:rPr lang="zh-CN" altLang="en-US" sz="1400" spc="300" dirty="0" smtClean="0">
                <a:solidFill>
                  <a:srgbClr val="F4C400"/>
                </a:solidFill>
                <a:latin typeface="微软雅黑" panose="020B0503020204020204" pitchFamily="34" charset="-122"/>
                <a:ea typeface="微软雅黑" panose="020B0503020204020204" pitchFamily="34" charset="-122"/>
              </a:rPr>
              <a:t>通案例介绍</a:t>
            </a:r>
            <a:endParaRPr lang="zh-CN" altLang="en-US" sz="1400" spc="300" dirty="0">
              <a:solidFill>
                <a:srgbClr val="F4C400"/>
              </a:solidFill>
              <a:latin typeface="微软雅黑" panose="020B0503020204020204" pitchFamily="34" charset="-122"/>
              <a:ea typeface="微软雅黑" panose="020B0503020204020204" pitchFamily="34" charset="-122"/>
            </a:endParaRPr>
          </a:p>
        </p:txBody>
      </p:sp>
      <p:sp>
        <p:nvSpPr>
          <p:cNvPr id="9" name="Freeform 10"/>
          <p:cNvSpPr>
            <a:spLocks/>
          </p:cNvSpPr>
          <p:nvPr/>
        </p:nvSpPr>
        <p:spPr bwMode="auto">
          <a:xfrm>
            <a:off x="1266999" y="1112192"/>
            <a:ext cx="2720727" cy="1880946"/>
          </a:xfrm>
          <a:custGeom>
            <a:avLst/>
            <a:gdLst>
              <a:gd name="T0" fmla="*/ 1192 w 1192"/>
              <a:gd name="T1" fmla="*/ 148 h 1156"/>
              <a:gd name="T2" fmla="*/ 74 w 1192"/>
              <a:gd name="T3" fmla="*/ 0 h 1156"/>
              <a:gd name="T4" fmla="*/ 0 w 1192"/>
              <a:gd name="T5" fmla="*/ 788 h 1156"/>
              <a:gd name="T6" fmla="*/ 710 w 1192"/>
              <a:gd name="T7" fmla="*/ 854 h 1156"/>
              <a:gd name="T8" fmla="*/ 898 w 1192"/>
              <a:gd name="T9" fmla="*/ 1156 h 1156"/>
              <a:gd name="T10" fmla="*/ 881 w 1192"/>
              <a:gd name="T11" fmla="*/ 866 h 1156"/>
              <a:gd name="T12" fmla="*/ 1093 w 1192"/>
              <a:gd name="T13" fmla="*/ 873 h 1156"/>
              <a:gd name="T14" fmla="*/ 1192 w 1192"/>
              <a:gd name="T15" fmla="*/ 148 h 1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92" h="1156">
                <a:moveTo>
                  <a:pt x="1192" y="148"/>
                </a:moveTo>
                <a:lnTo>
                  <a:pt x="74" y="0"/>
                </a:lnTo>
                <a:lnTo>
                  <a:pt x="0" y="788"/>
                </a:lnTo>
                <a:lnTo>
                  <a:pt x="710" y="854"/>
                </a:lnTo>
                <a:lnTo>
                  <a:pt x="898" y="1156"/>
                </a:lnTo>
                <a:lnTo>
                  <a:pt x="881" y="866"/>
                </a:lnTo>
                <a:lnTo>
                  <a:pt x="1093" y="873"/>
                </a:lnTo>
                <a:lnTo>
                  <a:pt x="1192" y="148"/>
                </a:lnTo>
                <a:close/>
              </a:path>
            </a:pathLst>
          </a:custGeom>
          <a:solidFill>
            <a:srgbClr val="F5A63E">
              <a:alpha val="52000"/>
            </a:srgb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12" name="Freeform 11"/>
          <p:cNvSpPr>
            <a:spLocks/>
          </p:cNvSpPr>
          <p:nvPr/>
        </p:nvSpPr>
        <p:spPr bwMode="auto">
          <a:xfrm>
            <a:off x="1187624" y="1274117"/>
            <a:ext cx="2563183" cy="1741211"/>
          </a:xfrm>
          <a:custGeom>
            <a:avLst/>
            <a:gdLst>
              <a:gd name="T0" fmla="*/ 1123 w 1123"/>
              <a:gd name="T1" fmla="*/ 0 h 1070"/>
              <a:gd name="T2" fmla="*/ 0 w 1123"/>
              <a:gd name="T3" fmla="*/ 0 h 1070"/>
              <a:gd name="T4" fmla="*/ 0 w 1123"/>
              <a:gd name="T5" fmla="*/ 787 h 1070"/>
              <a:gd name="T6" fmla="*/ 712 w 1123"/>
              <a:gd name="T7" fmla="*/ 787 h 1070"/>
              <a:gd name="T8" fmla="*/ 928 w 1123"/>
              <a:gd name="T9" fmla="*/ 1070 h 1070"/>
              <a:gd name="T10" fmla="*/ 928 w 1123"/>
              <a:gd name="T11" fmla="*/ 787 h 1070"/>
              <a:gd name="T12" fmla="*/ 1123 w 1123"/>
              <a:gd name="T13" fmla="*/ 787 h 1070"/>
              <a:gd name="T14" fmla="*/ 1123 w 1123"/>
              <a:gd name="T15" fmla="*/ 0 h 10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3" h="1070">
                <a:moveTo>
                  <a:pt x="1123" y="0"/>
                </a:moveTo>
                <a:lnTo>
                  <a:pt x="0" y="0"/>
                </a:lnTo>
                <a:lnTo>
                  <a:pt x="0" y="787"/>
                </a:lnTo>
                <a:lnTo>
                  <a:pt x="712" y="787"/>
                </a:lnTo>
                <a:lnTo>
                  <a:pt x="928" y="1070"/>
                </a:lnTo>
                <a:lnTo>
                  <a:pt x="928" y="787"/>
                </a:lnTo>
                <a:lnTo>
                  <a:pt x="1123" y="787"/>
                </a:lnTo>
                <a:lnTo>
                  <a:pt x="1123" y="0"/>
                </a:lnTo>
                <a:close/>
              </a:path>
            </a:pathLst>
          </a:cu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20" name="TextBox 57"/>
          <p:cNvSpPr txBox="1"/>
          <p:nvPr/>
        </p:nvSpPr>
        <p:spPr bwMode="auto">
          <a:xfrm>
            <a:off x="1281287" y="1642417"/>
            <a:ext cx="2307001" cy="652486"/>
          </a:xfrm>
          <a:prstGeom prst="rect">
            <a:avLst/>
          </a:prstGeom>
          <a:noFill/>
        </p:spPr>
        <p:txBody>
          <a:bodyPr wrap="square">
            <a:spAutoFit/>
          </a:bodyPr>
          <a:lstStyle/>
          <a:p>
            <a:pPr algn="ctr" fontAlgn="auto">
              <a:lnSpc>
                <a:spcPct val="130000"/>
              </a:lnSpc>
              <a:spcBef>
                <a:spcPts val="0"/>
              </a:spcBef>
              <a:spcAft>
                <a:spcPts val="0"/>
              </a:spcAft>
              <a:defRPr/>
            </a:pPr>
            <a:r>
              <a:rPr lang="zh-CN" altLang="en-US" sz="1400" kern="0" dirty="0" smtClean="0">
                <a:solidFill>
                  <a:prstClr val="white"/>
                </a:solidFill>
                <a:latin typeface="微软雅黑" panose="020B0503020204020204" pitchFamily="34" charset="-122"/>
                <a:ea typeface="微软雅黑" panose="020B0503020204020204" pitchFamily="34" charset="-122"/>
                <a:cs typeface="Arial" pitchFamily="34" charset="0"/>
              </a:rPr>
              <a:t>监管不到位</a:t>
            </a:r>
            <a:endParaRPr lang="en-US" altLang="zh-CN" sz="1400" kern="0" dirty="0" smtClean="0">
              <a:solidFill>
                <a:prstClr val="white"/>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400" kern="0" dirty="0" smtClean="0">
                <a:solidFill>
                  <a:prstClr val="white"/>
                </a:solidFill>
                <a:latin typeface="微软雅黑" panose="020B0503020204020204" pitchFamily="34" charset="-122"/>
                <a:ea typeface="微软雅黑" panose="020B0503020204020204" pitchFamily="34" charset="-122"/>
                <a:cs typeface="Arial" pitchFamily="34" charset="0"/>
              </a:rPr>
              <a:t>存在寻租问题</a:t>
            </a:r>
            <a:endParaRPr lang="en-US" altLang="zh-CN" sz="1400" kern="0" dirty="0">
              <a:solidFill>
                <a:prstClr val="white"/>
              </a:solidFill>
              <a:latin typeface="微软雅黑" panose="020B0503020204020204" pitchFamily="34" charset="-122"/>
              <a:ea typeface="微软雅黑" panose="020B0503020204020204" pitchFamily="34" charset="-122"/>
            </a:endParaRPr>
          </a:p>
        </p:txBody>
      </p:sp>
      <p:sp>
        <p:nvSpPr>
          <p:cNvPr id="24" name="Freeform 10"/>
          <p:cNvSpPr>
            <a:spLocks/>
          </p:cNvSpPr>
          <p:nvPr/>
        </p:nvSpPr>
        <p:spPr bwMode="auto">
          <a:xfrm>
            <a:off x="5320795" y="1112192"/>
            <a:ext cx="2720727" cy="1880946"/>
          </a:xfrm>
          <a:custGeom>
            <a:avLst/>
            <a:gdLst>
              <a:gd name="T0" fmla="*/ 1192 w 1192"/>
              <a:gd name="T1" fmla="*/ 148 h 1156"/>
              <a:gd name="T2" fmla="*/ 74 w 1192"/>
              <a:gd name="T3" fmla="*/ 0 h 1156"/>
              <a:gd name="T4" fmla="*/ 0 w 1192"/>
              <a:gd name="T5" fmla="*/ 788 h 1156"/>
              <a:gd name="T6" fmla="*/ 710 w 1192"/>
              <a:gd name="T7" fmla="*/ 854 h 1156"/>
              <a:gd name="T8" fmla="*/ 898 w 1192"/>
              <a:gd name="T9" fmla="*/ 1156 h 1156"/>
              <a:gd name="T10" fmla="*/ 881 w 1192"/>
              <a:gd name="T11" fmla="*/ 866 h 1156"/>
              <a:gd name="T12" fmla="*/ 1093 w 1192"/>
              <a:gd name="T13" fmla="*/ 873 h 1156"/>
              <a:gd name="T14" fmla="*/ 1192 w 1192"/>
              <a:gd name="T15" fmla="*/ 148 h 1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92" h="1156">
                <a:moveTo>
                  <a:pt x="1192" y="148"/>
                </a:moveTo>
                <a:lnTo>
                  <a:pt x="74" y="0"/>
                </a:lnTo>
                <a:lnTo>
                  <a:pt x="0" y="788"/>
                </a:lnTo>
                <a:lnTo>
                  <a:pt x="710" y="854"/>
                </a:lnTo>
                <a:lnTo>
                  <a:pt x="898" y="1156"/>
                </a:lnTo>
                <a:lnTo>
                  <a:pt x="881" y="866"/>
                </a:lnTo>
                <a:lnTo>
                  <a:pt x="1093" y="873"/>
                </a:lnTo>
                <a:lnTo>
                  <a:pt x="1192" y="148"/>
                </a:lnTo>
                <a:close/>
              </a:path>
            </a:pathLst>
          </a:custGeom>
          <a:solidFill>
            <a:srgbClr val="F5A63E">
              <a:alpha val="52000"/>
            </a:srgb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25" name="Freeform 11"/>
          <p:cNvSpPr>
            <a:spLocks/>
          </p:cNvSpPr>
          <p:nvPr/>
        </p:nvSpPr>
        <p:spPr bwMode="auto">
          <a:xfrm>
            <a:off x="5241420" y="1274117"/>
            <a:ext cx="2563183" cy="1741211"/>
          </a:xfrm>
          <a:custGeom>
            <a:avLst/>
            <a:gdLst>
              <a:gd name="T0" fmla="*/ 1123 w 1123"/>
              <a:gd name="T1" fmla="*/ 0 h 1070"/>
              <a:gd name="T2" fmla="*/ 0 w 1123"/>
              <a:gd name="T3" fmla="*/ 0 h 1070"/>
              <a:gd name="T4" fmla="*/ 0 w 1123"/>
              <a:gd name="T5" fmla="*/ 787 h 1070"/>
              <a:gd name="T6" fmla="*/ 712 w 1123"/>
              <a:gd name="T7" fmla="*/ 787 h 1070"/>
              <a:gd name="T8" fmla="*/ 928 w 1123"/>
              <a:gd name="T9" fmla="*/ 1070 h 1070"/>
              <a:gd name="T10" fmla="*/ 928 w 1123"/>
              <a:gd name="T11" fmla="*/ 787 h 1070"/>
              <a:gd name="T12" fmla="*/ 1123 w 1123"/>
              <a:gd name="T13" fmla="*/ 787 h 1070"/>
              <a:gd name="T14" fmla="*/ 1123 w 1123"/>
              <a:gd name="T15" fmla="*/ 0 h 10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3" h="1070">
                <a:moveTo>
                  <a:pt x="1123" y="0"/>
                </a:moveTo>
                <a:lnTo>
                  <a:pt x="0" y="0"/>
                </a:lnTo>
                <a:lnTo>
                  <a:pt x="0" y="787"/>
                </a:lnTo>
                <a:lnTo>
                  <a:pt x="712" y="787"/>
                </a:lnTo>
                <a:lnTo>
                  <a:pt x="928" y="1070"/>
                </a:lnTo>
                <a:lnTo>
                  <a:pt x="928" y="787"/>
                </a:lnTo>
                <a:lnTo>
                  <a:pt x="1123" y="787"/>
                </a:lnTo>
                <a:lnTo>
                  <a:pt x="1123" y="0"/>
                </a:lnTo>
                <a:close/>
              </a:path>
            </a:pathLst>
          </a:cu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26" name="TextBox 57"/>
          <p:cNvSpPr txBox="1"/>
          <p:nvPr/>
        </p:nvSpPr>
        <p:spPr bwMode="auto">
          <a:xfrm>
            <a:off x="5335083" y="1642417"/>
            <a:ext cx="2307001" cy="652486"/>
          </a:xfrm>
          <a:prstGeom prst="rect">
            <a:avLst/>
          </a:prstGeom>
          <a:noFill/>
        </p:spPr>
        <p:txBody>
          <a:bodyPr wrap="square">
            <a:spAutoFit/>
          </a:bodyPr>
          <a:lstStyle/>
          <a:p>
            <a:pPr algn="ctr" fontAlgn="auto">
              <a:lnSpc>
                <a:spcPct val="130000"/>
              </a:lnSpc>
              <a:spcBef>
                <a:spcPts val="0"/>
              </a:spcBef>
              <a:spcAft>
                <a:spcPts val="0"/>
              </a:spcAft>
              <a:defRPr/>
            </a:pPr>
            <a:r>
              <a:rPr lang="zh-CN" altLang="en-US" sz="1400" kern="0" dirty="0" smtClean="0">
                <a:solidFill>
                  <a:prstClr val="white"/>
                </a:solidFill>
                <a:latin typeface="微软雅黑" panose="020B0503020204020204" pitchFamily="34" charset="-122"/>
                <a:ea typeface="微软雅黑" panose="020B0503020204020204" pitchFamily="34" charset="-122"/>
                <a:cs typeface="Arial" pitchFamily="34" charset="0"/>
              </a:rPr>
              <a:t>运营</a:t>
            </a:r>
            <a:r>
              <a:rPr lang="zh-CN" altLang="en-US" sz="1400" kern="0" dirty="0">
                <a:solidFill>
                  <a:prstClr val="white"/>
                </a:solidFill>
                <a:latin typeface="微软雅黑" panose="020B0503020204020204" pitchFamily="34" charset="-122"/>
                <a:ea typeface="微软雅黑" panose="020B0503020204020204" pitchFamily="34" charset="-122"/>
                <a:cs typeface="Arial" pitchFamily="34" charset="0"/>
              </a:rPr>
              <a:t>效率</a:t>
            </a:r>
            <a:r>
              <a:rPr lang="zh-CN" altLang="en-US" sz="1400" kern="0" dirty="0" smtClean="0">
                <a:solidFill>
                  <a:prstClr val="white"/>
                </a:solidFill>
                <a:latin typeface="微软雅黑" panose="020B0503020204020204" pitchFamily="34" charset="-122"/>
                <a:ea typeface="微软雅黑" panose="020B0503020204020204" pitchFamily="34" charset="-122"/>
                <a:cs typeface="Arial" pitchFamily="34" charset="0"/>
              </a:rPr>
              <a:t>低下</a:t>
            </a:r>
            <a:endParaRPr lang="en-US" altLang="zh-CN" sz="1400" kern="0" dirty="0" smtClean="0">
              <a:solidFill>
                <a:prstClr val="white"/>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400" kern="0" dirty="0" smtClean="0">
                <a:solidFill>
                  <a:prstClr val="white"/>
                </a:solidFill>
                <a:latin typeface="微软雅黑" panose="020B0503020204020204" pitchFamily="34" charset="-122"/>
                <a:ea typeface="微软雅黑" panose="020B0503020204020204" pitchFamily="34" charset="-122"/>
                <a:cs typeface="Arial" pitchFamily="34" charset="0"/>
              </a:rPr>
              <a:t>市场化水平较低</a:t>
            </a:r>
            <a:endParaRPr lang="en-US" altLang="zh-CN" sz="1400" kern="0" dirty="0">
              <a:solidFill>
                <a:prstClr val="white"/>
              </a:solidFill>
              <a:latin typeface="微软雅黑" panose="020B0503020204020204" pitchFamily="34" charset="-122"/>
              <a:ea typeface="微软雅黑" panose="020B0503020204020204" pitchFamily="34" charset="-122"/>
            </a:endParaRPr>
          </a:p>
        </p:txBody>
      </p:sp>
      <p:sp>
        <p:nvSpPr>
          <p:cNvPr id="27" name="Freeform 10"/>
          <p:cNvSpPr>
            <a:spLocks/>
          </p:cNvSpPr>
          <p:nvPr/>
        </p:nvSpPr>
        <p:spPr bwMode="auto">
          <a:xfrm>
            <a:off x="1281287" y="3015328"/>
            <a:ext cx="2720727" cy="1880946"/>
          </a:xfrm>
          <a:custGeom>
            <a:avLst/>
            <a:gdLst>
              <a:gd name="T0" fmla="*/ 1192 w 1192"/>
              <a:gd name="T1" fmla="*/ 148 h 1156"/>
              <a:gd name="T2" fmla="*/ 74 w 1192"/>
              <a:gd name="T3" fmla="*/ 0 h 1156"/>
              <a:gd name="T4" fmla="*/ 0 w 1192"/>
              <a:gd name="T5" fmla="*/ 788 h 1156"/>
              <a:gd name="T6" fmla="*/ 710 w 1192"/>
              <a:gd name="T7" fmla="*/ 854 h 1156"/>
              <a:gd name="T8" fmla="*/ 898 w 1192"/>
              <a:gd name="T9" fmla="*/ 1156 h 1156"/>
              <a:gd name="T10" fmla="*/ 881 w 1192"/>
              <a:gd name="T11" fmla="*/ 866 h 1156"/>
              <a:gd name="T12" fmla="*/ 1093 w 1192"/>
              <a:gd name="T13" fmla="*/ 873 h 1156"/>
              <a:gd name="T14" fmla="*/ 1192 w 1192"/>
              <a:gd name="T15" fmla="*/ 148 h 1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92" h="1156">
                <a:moveTo>
                  <a:pt x="1192" y="148"/>
                </a:moveTo>
                <a:lnTo>
                  <a:pt x="74" y="0"/>
                </a:lnTo>
                <a:lnTo>
                  <a:pt x="0" y="788"/>
                </a:lnTo>
                <a:lnTo>
                  <a:pt x="710" y="854"/>
                </a:lnTo>
                <a:lnTo>
                  <a:pt x="898" y="1156"/>
                </a:lnTo>
                <a:lnTo>
                  <a:pt x="881" y="866"/>
                </a:lnTo>
                <a:lnTo>
                  <a:pt x="1093" y="873"/>
                </a:lnTo>
                <a:lnTo>
                  <a:pt x="1192" y="148"/>
                </a:lnTo>
                <a:close/>
              </a:path>
            </a:pathLst>
          </a:custGeom>
          <a:solidFill>
            <a:srgbClr val="F5A63E">
              <a:alpha val="52000"/>
            </a:srgb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28" name="Freeform 11"/>
          <p:cNvSpPr>
            <a:spLocks/>
          </p:cNvSpPr>
          <p:nvPr/>
        </p:nvSpPr>
        <p:spPr bwMode="auto">
          <a:xfrm>
            <a:off x="1201912" y="3177253"/>
            <a:ext cx="2563183" cy="1741211"/>
          </a:xfrm>
          <a:custGeom>
            <a:avLst/>
            <a:gdLst>
              <a:gd name="T0" fmla="*/ 1123 w 1123"/>
              <a:gd name="T1" fmla="*/ 0 h 1070"/>
              <a:gd name="T2" fmla="*/ 0 w 1123"/>
              <a:gd name="T3" fmla="*/ 0 h 1070"/>
              <a:gd name="T4" fmla="*/ 0 w 1123"/>
              <a:gd name="T5" fmla="*/ 787 h 1070"/>
              <a:gd name="T6" fmla="*/ 712 w 1123"/>
              <a:gd name="T7" fmla="*/ 787 h 1070"/>
              <a:gd name="T8" fmla="*/ 928 w 1123"/>
              <a:gd name="T9" fmla="*/ 1070 h 1070"/>
              <a:gd name="T10" fmla="*/ 928 w 1123"/>
              <a:gd name="T11" fmla="*/ 787 h 1070"/>
              <a:gd name="T12" fmla="*/ 1123 w 1123"/>
              <a:gd name="T13" fmla="*/ 787 h 1070"/>
              <a:gd name="T14" fmla="*/ 1123 w 1123"/>
              <a:gd name="T15" fmla="*/ 0 h 10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3" h="1070">
                <a:moveTo>
                  <a:pt x="1123" y="0"/>
                </a:moveTo>
                <a:lnTo>
                  <a:pt x="0" y="0"/>
                </a:lnTo>
                <a:lnTo>
                  <a:pt x="0" y="787"/>
                </a:lnTo>
                <a:lnTo>
                  <a:pt x="712" y="787"/>
                </a:lnTo>
                <a:lnTo>
                  <a:pt x="928" y="1070"/>
                </a:lnTo>
                <a:lnTo>
                  <a:pt x="928" y="787"/>
                </a:lnTo>
                <a:lnTo>
                  <a:pt x="1123" y="787"/>
                </a:lnTo>
                <a:lnTo>
                  <a:pt x="1123" y="0"/>
                </a:lnTo>
                <a:close/>
              </a:path>
            </a:pathLst>
          </a:cu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29" name="TextBox 57"/>
          <p:cNvSpPr txBox="1"/>
          <p:nvPr/>
        </p:nvSpPr>
        <p:spPr bwMode="auto">
          <a:xfrm>
            <a:off x="1295575" y="3545553"/>
            <a:ext cx="2307001" cy="652486"/>
          </a:xfrm>
          <a:prstGeom prst="rect">
            <a:avLst/>
          </a:prstGeom>
          <a:noFill/>
        </p:spPr>
        <p:txBody>
          <a:bodyPr wrap="square">
            <a:spAutoFit/>
          </a:bodyPr>
          <a:lstStyle/>
          <a:p>
            <a:pPr algn="ctr" fontAlgn="auto">
              <a:lnSpc>
                <a:spcPct val="130000"/>
              </a:lnSpc>
              <a:spcBef>
                <a:spcPts val="0"/>
              </a:spcBef>
              <a:spcAft>
                <a:spcPts val="0"/>
              </a:spcAft>
              <a:defRPr/>
            </a:pPr>
            <a:r>
              <a:rPr lang="zh-CN" altLang="en-US" sz="1400" kern="0" dirty="0" smtClean="0">
                <a:solidFill>
                  <a:prstClr val="white"/>
                </a:solidFill>
                <a:latin typeface="微软雅黑" panose="020B0503020204020204" pitchFamily="34" charset="-122"/>
                <a:ea typeface="微软雅黑" panose="020B0503020204020204" pitchFamily="34" charset="-122"/>
                <a:cs typeface="Arial" pitchFamily="34" charset="0"/>
              </a:rPr>
              <a:t>政府和</a:t>
            </a:r>
            <a:r>
              <a:rPr lang="en-US" altLang="zh-CN" sz="1400" kern="0" dirty="0" smtClean="0">
                <a:solidFill>
                  <a:prstClr val="white"/>
                </a:solidFill>
                <a:latin typeface="微软雅黑" panose="020B0503020204020204" pitchFamily="34" charset="-122"/>
                <a:ea typeface="微软雅黑" panose="020B0503020204020204" pitchFamily="34" charset="-122"/>
                <a:cs typeface="Arial" pitchFamily="34" charset="0"/>
              </a:rPr>
              <a:t>GP</a:t>
            </a:r>
            <a:r>
              <a:rPr lang="zh-CN" altLang="en-US" sz="1400" kern="0" dirty="0" smtClean="0">
                <a:solidFill>
                  <a:prstClr val="white"/>
                </a:solidFill>
                <a:latin typeface="微软雅黑" panose="020B0503020204020204" pitchFamily="34" charset="-122"/>
                <a:ea typeface="微软雅黑" panose="020B0503020204020204" pitchFamily="34" charset="-122"/>
                <a:cs typeface="Arial" pitchFamily="34" charset="0"/>
              </a:rPr>
              <a:t>双方</a:t>
            </a:r>
            <a:endParaRPr lang="en-US" altLang="zh-CN" sz="1400" kern="0" dirty="0" smtClean="0">
              <a:solidFill>
                <a:prstClr val="white"/>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400" kern="0" dirty="0">
                <a:solidFill>
                  <a:prstClr val="white"/>
                </a:solidFill>
                <a:latin typeface="微软雅黑" panose="020B0503020204020204" pitchFamily="34" charset="-122"/>
                <a:ea typeface="微软雅黑" panose="020B0503020204020204" pitchFamily="34" charset="-122"/>
                <a:cs typeface="Arial" pitchFamily="34" charset="0"/>
              </a:rPr>
              <a:t>诉</a:t>
            </a:r>
            <a:r>
              <a:rPr lang="zh-CN" altLang="en-US" sz="1400" kern="0" dirty="0" smtClean="0">
                <a:solidFill>
                  <a:prstClr val="white"/>
                </a:solidFill>
                <a:latin typeface="微软雅黑" panose="020B0503020204020204" pitchFamily="34" charset="-122"/>
                <a:ea typeface="微软雅黑" panose="020B0503020204020204" pitchFamily="34" charset="-122"/>
                <a:cs typeface="Arial" pitchFamily="34" charset="0"/>
              </a:rPr>
              <a:t>求存在利益冲突</a:t>
            </a:r>
            <a:endParaRPr lang="en-US" altLang="zh-CN" sz="1400" kern="0" dirty="0">
              <a:solidFill>
                <a:prstClr val="white"/>
              </a:solidFill>
              <a:latin typeface="微软雅黑" panose="020B0503020204020204" pitchFamily="34" charset="-122"/>
              <a:ea typeface="微软雅黑" panose="020B0503020204020204" pitchFamily="34" charset="-122"/>
            </a:endParaRPr>
          </a:p>
        </p:txBody>
      </p:sp>
      <p:sp>
        <p:nvSpPr>
          <p:cNvPr id="30" name="Freeform 10"/>
          <p:cNvSpPr>
            <a:spLocks/>
          </p:cNvSpPr>
          <p:nvPr/>
        </p:nvSpPr>
        <p:spPr bwMode="auto">
          <a:xfrm>
            <a:off x="5320795" y="3015328"/>
            <a:ext cx="2720727" cy="1880946"/>
          </a:xfrm>
          <a:custGeom>
            <a:avLst/>
            <a:gdLst>
              <a:gd name="T0" fmla="*/ 1192 w 1192"/>
              <a:gd name="T1" fmla="*/ 148 h 1156"/>
              <a:gd name="T2" fmla="*/ 74 w 1192"/>
              <a:gd name="T3" fmla="*/ 0 h 1156"/>
              <a:gd name="T4" fmla="*/ 0 w 1192"/>
              <a:gd name="T5" fmla="*/ 788 h 1156"/>
              <a:gd name="T6" fmla="*/ 710 w 1192"/>
              <a:gd name="T7" fmla="*/ 854 h 1156"/>
              <a:gd name="T8" fmla="*/ 898 w 1192"/>
              <a:gd name="T9" fmla="*/ 1156 h 1156"/>
              <a:gd name="T10" fmla="*/ 881 w 1192"/>
              <a:gd name="T11" fmla="*/ 866 h 1156"/>
              <a:gd name="T12" fmla="*/ 1093 w 1192"/>
              <a:gd name="T13" fmla="*/ 873 h 1156"/>
              <a:gd name="T14" fmla="*/ 1192 w 1192"/>
              <a:gd name="T15" fmla="*/ 148 h 1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92" h="1156">
                <a:moveTo>
                  <a:pt x="1192" y="148"/>
                </a:moveTo>
                <a:lnTo>
                  <a:pt x="74" y="0"/>
                </a:lnTo>
                <a:lnTo>
                  <a:pt x="0" y="788"/>
                </a:lnTo>
                <a:lnTo>
                  <a:pt x="710" y="854"/>
                </a:lnTo>
                <a:lnTo>
                  <a:pt x="898" y="1156"/>
                </a:lnTo>
                <a:lnTo>
                  <a:pt x="881" y="866"/>
                </a:lnTo>
                <a:lnTo>
                  <a:pt x="1093" y="873"/>
                </a:lnTo>
                <a:lnTo>
                  <a:pt x="1192" y="148"/>
                </a:lnTo>
                <a:close/>
              </a:path>
            </a:pathLst>
          </a:custGeom>
          <a:solidFill>
            <a:srgbClr val="F5A63E">
              <a:alpha val="52000"/>
            </a:srgb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31" name="Freeform 11"/>
          <p:cNvSpPr>
            <a:spLocks/>
          </p:cNvSpPr>
          <p:nvPr/>
        </p:nvSpPr>
        <p:spPr bwMode="auto">
          <a:xfrm>
            <a:off x="5241420" y="3177253"/>
            <a:ext cx="2563183" cy="1741211"/>
          </a:xfrm>
          <a:custGeom>
            <a:avLst/>
            <a:gdLst>
              <a:gd name="T0" fmla="*/ 1123 w 1123"/>
              <a:gd name="T1" fmla="*/ 0 h 1070"/>
              <a:gd name="T2" fmla="*/ 0 w 1123"/>
              <a:gd name="T3" fmla="*/ 0 h 1070"/>
              <a:gd name="T4" fmla="*/ 0 w 1123"/>
              <a:gd name="T5" fmla="*/ 787 h 1070"/>
              <a:gd name="T6" fmla="*/ 712 w 1123"/>
              <a:gd name="T7" fmla="*/ 787 h 1070"/>
              <a:gd name="T8" fmla="*/ 928 w 1123"/>
              <a:gd name="T9" fmla="*/ 1070 h 1070"/>
              <a:gd name="T10" fmla="*/ 928 w 1123"/>
              <a:gd name="T11" fmla="*/ 787 h 1070"/>
              <a:gd name="T12" fmla="*/ 1123 w 1123"/>
              <a:gd name="T13" fmla="*/ 787 h 1070"/>
              <a:gd name="T14" fmla="*/ 1123 w 1123"/>
              <a:gd name="T15" fmla="*/ 0 h 10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3" h="1070">
                <a:moveTo>
                  <a:pt x="1123" y="0"/>
                </a:moveTo>
                <a:lnTo>
                  <a:pt x="0" y="0"/>
                </a:lnTo>
                <a:lnTo>
                  <a:pt x="0" y="787"/>
                </a:lnTo>
                <a:lnTo>
                  <a:pt x="712" y="787"/>
                </a:lnTo>
                <a:lnTo>
                  <a:pt x="928" y="1070"/>
                </a:lnTo>
                <a:lnTo>
                  <a:pt x="928" y="787"/>
                </a:lnTo>
                <a:lnTo>
                  <a:pt x="1123" y="787"/>
                </a:lnTo>
                <a:lnTo>
                  <a:pt x="1123" y="0"/>
                </a:lnTo>
                <a:close/>
              </a:path>
            </a:pathLst>
          </a:cu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32" name="TextBox 57"/>
          <p:cNvSpPr txBox="1"/>
          <p:nvPr/>
        </p:nvSpPr>
        <p:spPr bwMode="auto">
          <a:xfrm>
            <a:off x="5335083" y="3545553"/>
            <a:ext cx="2307001" cy="652486"/>
          </a:xfrm>
          <a:prstGeom prst="rect">
            <a:avLst/>
          </a:prstGeom>
          <a:noFill/>
        </p:spPr>
        <p:txBody>
          <a:bodyPr wrap="square">
            <a:spAutoFit/>
          </a:bodyPr>
          <a:lstStyle/>
          <a:p>
            <a:pPr algn="ctr" fontAlgn="auto">
              <a:lnSpc>
                <a:spcPct val="130000"/>
              </a:lnSpc>
              <a:spcBef>
                <a:spcPts val="0"/>
              </a:spcBef>
              <a:spcAft>
                <a:spcPts val="0"/>
              </a:spcAft>
              <a:defRPr/>
            </a:pPr>
            <a:r>
              <a:rPr lang="zh-CN" altLang="en-US" sz="1400" kern="0" dirty="0" smtClean="0">
                <a:solidFill>
                  <a:prstClr val="white"/>
                </a:solidFill>
                <a:latin typeface="微软雅黑" panose="020B0503020204020204" pitchFamily="34" charset="-122"/>
                <a:ea typeface="微软雅黑" panose="020B0503020204020204" pitchFamily="34" charset="-122"/>
                <a:cs typeface="Arial" pitchFamily="34" charset="0"/>
              </a:rPr>
              <a:t>引导基金类别繁多</a:t>
            </a:r>
            <a:endParaRPr lang="en-US" altLang="zh-CN" sz="1400" kern="0" dirty="0" smtClean="0">
              <a:solidFill>
                <a:prstClr val="white"/>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400" kern="0" dirty="0" smtClean="0">
                <a:solidFill>
                  <a:prstClr val="white"/>
                </a:solidFill>
                <a:latin typeface="微软雅黑" panose="020B0503020204020204" pitchFamily="34" charset="-122"/>
                <a:ea typeface="微软雅黑" panose="020B0503020204020204" pitchFamily="34" charset="-122"/>
                <a:cs typeface="Arial" pitchFamily="34" charset="0"/>
              </a:rPr>
              <a:t>绩效考核体系不完善</a:t>
            </a:r>
            <a:endParaRPr lang="en-US" altLang="zh-CN" sz="1400" kern="0" dirty="0">
              <a:solidFill>
                <a:prstClr val="whit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45418056"/>
      </p:ext>
    </p:extLst>
  </p:cSld>
  <p:clrMapOvr>
    <a:masterClrMapping/>
  </p:clrMapOvr>
  <p:transition spd="med">
    <p:pull/>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02"/>
            <a:ext cx="9144000" cy="5142895"/>
          </a:xfrm>
          <a:prstGeom prst="rect">
            <a:avLst/>
          </a:prstGeom>
        </p:spPr>
      </p:pic>
      <p:sp>
        <p:nvSpPr>
          <p:cNvPr id="5" name="文本框 4"/>
          <p:cNvSpPr txBox="1"/>
          <p:nvPr/>
        </p:nvSpPr>
        <p:spPr>
          <a:xfrm>
            <a:off x="1428902" y="1635646"/>
            <a:ext cx="6286196" cy="1015663"/>
          </a:xfrm>
          <a:prstGeom prst="rect">
            <a:avLst/>
          </a:prstGeom>
          <a:noFill/>
        </p:spPr>
        <p:txBody>
          <a:bodyPr wrap="square" rtlCol="0">
            <a:spAutoFit/>
          </a:bodyPr>
          <a:lstStyle/>
          <a:p>
            <a:pPr algn="ctr"/>
            <a:r>
              <a:rPr lang="zh-CN" altLang="en-US" sz="4000" b="1" spc="300" dirty="0" smtClean="0">
                <a:solidFill>
                  <a:srgbClr val="353943"/>
                </a:solidFill>
                <a:latin typeface="微软雅黑" panose="020B0503020204020204" pitchFamily="34" charset="-122"/>
                <a:ea typeface="微软雅黑" panose="020B0503020204020204" pitchFamily="34" charset="-122"/>
              </a:rPr>
              <a:t>谢谢观赏</a:t>
            </a:r>
            <a:endParaRPr lang="en-US" altLang="zh-CN" sz="4000" b="1" spc="300" dirty="0" smtClean="0">
              <a:solidFill>
                <a:srgbClr val="353943"/>
              </a:solidFill>
              <a:latin typeface="微软雅黑" panose="020B0503020204020204" pitchFamily="34" charset="-122"/>
              <a:ea typeface="微软雅黑" panose="020B0503020204020204" pitchFamily="34" charset="-122"/>
            </a:endParaRPr>
          </a:p>
          <a:p>
            <a:pPr algn="ctr"/>
            <a:r>
              <a:rPr lang="en-US" altLang="zh-CN" sz="2000" b="1" spc="300" dirty="0" smtClean="0">
                <a:solidFill>
                  <a:srgbClr val="F4C400"/>
                </a:solidFill>
                <a:latin typeface="微软雅黑" panose="020B0503020204020204" pitchFamily="34" charset="-122"/>
                <a:ea typeface="微软雅黑" panose="020B0503020204020204" pitchFamily="34" charset="-122"/>
              </a:rPr>
              <a:t>Thanks for watching</a:t>
            </a:r>
          </a:p>
        </p:txBody>
      </p:sp>
    </p:spTree>
    <p:extLst>
      <p:ext uri="{BB962C8B-B14F-4D97-AF65-F5344CB8AC3E}">
        <p14:creationId xmlns:p14="http://schemas.microsoft.com/office/powerpoint/2010/main" val="2337400535"/>
      </p:ext>
    </p:extLst>
  </p:cSld>
  <p:clrMapOvr>
    <a:masterClrMapping/>
  </p:clrMapOvr>
  <p:transition spd="med">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02"/>
            <a:ext cx="9144000" cy="5142895"/>
          </a:xfrm>
          <a:prstGeom prst="rect">
            <a:avLst/>
          </a:prstGeom>
        </p:spPr>
      </p:pic>
      <p:sp>
        <p:nvSpPr>
          <p:cNvPr id="11" name="矩形 10"/>
          <p:cNvSpPr/>
          <p:nvPr/>
        </p:nvSpPr>
        <p:spPr>
          <a:xfrm>
            <a:off x="540728" y="555526"/>
            <a:ext cx="1464543" cy="1605904"/>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21"/>
          <p:cNvSpPr txBox="1"/>
          <p:nvPr/>
        </p:nvSpPr>
        <p:spPr>
          <a:xfrm>
            <a:off x="650736" y="502683"/>
            <a:ext cx="3921264" cy="369332"/>
          </a:xfrm>
          <a:prstGeom prst="rect">
            <a:avLst/>
          </a:prstGeom>
          <a:noFill/>
        </p:spPr>
        <p:txBody>
          <a:bodyPr wrap="square" rtlCol="0">
            <a:spAutoFit/>
          </a:bodyPr>
          <a:lstStyle/>
          <a:p>
            <a:r>
              <a:rPr lang="zh-CN" altLang="en-US" b="1" spc="300" dirty="0">
                <a:solidFill>
                  <a:srgbClr val="4B4B4B"/>
                </a:solidFill>
                <a:latin typeface="微软雅黑" panose="020B0503020204020204" pitchFamily="34" charset="-122"/>
                <a:ea typeface="微软雅黑" panose="020B0503020204020204" pitchFamily="34" charset="-122"/>
              </a:rPr>
              <a:t>清</a:t>
            </a:r>
            <a:r>
              <a:rPr lang="zh-CN" altLang="en-US" b="1" spc="300" dirty="0" smtClean="0">
                <a:solidFill>
                  <a:srgbClr val="4B4B4B"/>
                </a:solidFill>
                <a:latin typeface="微软雅黑" panose="020B0503020204020204" pitchFamily="34" charset="-122"/>
                <a:ea typeface="微软雅黑" panose="020B0503020204020204" pitchFamily="34" charset="-122"/>
              </a:rPr>
              <a:t>科研究中心</a:t>
            </a:r>
            <a:endParaRPr lang="zh-CN" altLang="en-US" b="1" spc="300" dirty="0">
              <a:solidFill>
                <a:srgbClr val="4B4B4B"/>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4"/>
          <a:stretch>
            <a:fillRect/>
          </a:stretch>
        </p:blipFill>
        <p:spPr>
          <a:xfrm>
            <a:off x="471969" y="340966"/>
            <a:ext cx="579908" cy="692766"/>
          </a:xfrm>
          <a:prstGeom prst="rect">
            <a:avLst/>
          </a:prstGeom>
        </p:spPr>
      </p:pic>
      <p:sp>
        <p:nvSpPr>
          <p:cNvPr id="14" name="TextBox 21"/>
          <p:cNvSpPr txBox="1"/>
          <p:nvPr/>
        </p:nvSpPr>
        <p:spPr>
          <a:xfrm>
            <a:off x="8636386" y="1004106"/>
            <a:ext cx="400110" cy="1567644"/>
          </a:xfrm>
          <a:prstGeom prst="rect">
            <a:avLst/>
          </a:prstGeom>
          <a:noFill/>
        </p:spPr>
        <p:txBody>
          <a:bodyPr vert="eaVert" wrap="square" rtlCol="0">
            <a:spAutoFit/>
          </a:bodyPr>
          <a:lstStyle/>
          <a:p>
            <a:r>
              <a:rPr lang="zh-CN" altLang="en-US" sz="1400" spc="300" dirty="0">
                <a:solidFill>
                  <a:srgbClr val="F4C400"/>
                </a:solidFill>
                <a:latin typeface="微软雅黑" panose="020B0503020204020204" pitchFamily="34" charset="-122"/>
                <a:ea typeface="微软雅黑" panose="020B0503020204020204" pitchFamily="34" charset="-122"/>
              </a:rPr>
              <a:t>私募</a:t>
            </a:r>
            <a:r>
              <a:rPr lang="zh-CN" altLang="en-US" sz="1400" spc="300" dirty="0" smtClean="0">
                <a:solidFill>
                  <a:srgbClr val="F4C400"/>
                </a:solidFill>
                <a:latin typeface="微软雅黑" panose="020B0503020204020204" pitchFamily="34" charset="-122"/>
                <a:ea typeface="微软雅黑" panose="020B0503020204020204" pitchFamily="34" charset="-122"/>
              </a:rPr>
              <a:t>通是什么</a:t>
            </a:r>
            <a:endParaRPr lang="zh-CN" altLang="en-US" sz="1400" spc="300" dirty="0">
              <a:solidFill>
                <a:srgbClr val="F4C400"/>
              </a:solidFill>
              <a:latin typeface="微软雅黑" panose="020B0503020204020204" pitchFamily="34" charset="-122"/>
              <a:ea typeface="微软雅黑" panose="020B0503020204020204" pitchFamily="34" charset="-122"/>
            </a:endParaRPr>
          </a:p>
        </p:txBody>
      </p:sp>
      <p:grpSp>
        <p:nvGrpSpPr>
          <p:cNvPr id="13" name="组合 25"/>
          <p:cNvGrpSpPr>
            <a:grpSpLocks/>
          </p:cNvGrpSpPr>
          <p:nvPr/>
        </p:nvGrpSpPr>
        <p:grpSpPr bwMode="auto">
          <a:xfrm>
            <a:off x="626268" y="2389786"/>
            <a:ext cx="7891463" cy="2525712"/>
            <a:chOff x="713476" y="2281436"/>
            <a:chExt cx="7602940" cy="2308371"/>
          </a:xfrm>
        </p:grpSpPr>
        <p:pic>
          <p:nvPicPr>
            <p:cNvPr id="15" name="Picture 2" descr="D:\20121228 集团册子新文件\PPT图\9.jpg"/>
            <p:cNvPicPr>
              <a:picLocks noChangeAspect="1" noChangeArrowheads="1"/>
            </p:cNvPicPr>
            <p:nvPr/>
          </p:nvPicPr>
          <p:blipFill>
            <a:blip r:embed="rId5" cstate="print"/>
            <a:srcRect/>
            <a:stretch>
              <a:fillRect/>
            </a:stretch>
          </p:blipFill>
          <p:spPr bwMode="auto">
            <a:xfrm>
              <a:off x="713476" y="3001517"/>
              <a:ext cx="1119600" cy="1584175"/>
            </a:xfrm>
            <a:prstGeom prst="rect">
              <a:avLst/>
            </a:prstGeom>
            <a:ln>
              <a:noFill/>
            </a:ln>
            <a:effectLst>
              <a:outerShdw blurRad="292100" dist="139700" dir="2700000" algn="tl" rotWithShape="0">
                <a:srgbClr val="333333">
                  <a:alpha val="65000"/>
                </a:srgbClr>
              </a:outerShdw>
            </a:effectLst>
            <a:scene3d>
              <a:camera prst="orthographicFront"/>
              <a:lightRig rig="threePt" dir="t"/>
            </a:scene3d>
            <a:sp3d>
              <a:bevelT/>
            </a:sp3d>
          </p:spPr>
        </p:pic>
        <p:pic>
          <p:nvPicPr>
            <p:cNvPr id="16" name="Picture 3" descr="D:\20121228 集团册子新文件\PPT图\10.jpg"/>
            <p:cNvPicPr>
              <a:picLocks noChangeAspect="1" noChangeArrowheads="1"/>
            </p:cNvPicPr>
            <p:nvPr/>
          </p:nvPicPr>
          <p:blipFill>
            <a:blip r:embed="rId6" cstate="print"/>
            <a:srcRect/>
            <a:stretch>
              <a:fillRect/>
            </a:stretch>
          </p:blipFill>
          <p:spPr bwMode="auto">
            <a:xfrm>
              <a:off x="4600033" y="3005631"/>
              <a:ext cx="1120985" cy="1584176"/>
            </a:xfrm>
            <a:prstGeom prst="rect">
              <a:avLst/>
            </a:prstGeom>
            <a:ln>
              <a:noFill/>
            </a:ln>
            <a:effectLst>
              <a:outerShdw blurRad="292100" dist="139700" dir="2700000" algn="tl" rotWithShape="0">
                <a:srgbClr val="333333">
                  <a:alpha val="65000"/>
                </a:srgbClr>
              </a:outerShdw>
            </a:effectLst>
            <a:scene3d>
              <a:camera prst="orthographicFront"/>
              <a:lightRig rig="threePt" dir="t"/>
            </a:scene3d>
            <a:sp3d>
              <a:bevelT/>
            </a:sp3d>
          </p:spPr>
        </p:pic>
        <p:pic>
          <p:nvPicPr>
            <p:cNvPr id="17" name="Picture 4" descr="D:\20121228 集团册子新文件\PPT图\8.jpg"/>
            <p:cNvPicPr>
              <a:picLocks noChangeAspect="1" noChangeArrowheads="1"/>
            </p:cNvPicPr>
            <p:nvPr/>
          </p:nvPicPr>
          <p:blipFill>
            <a:blip r:embed="rId7" cstate="print"/>
            <a:srcRect l="8188"/>
            <a:stretch>
              <a:fillRect/>
            </a:stretch>
          </p:blipFill>
          <p:spPr bwMode="auto">
            <a:xfrm>
              <a:off x="2032129" y="3005631"/>
              <a:ext cx="1121109" cy="1584176"/>
            </a:xfrm>
            <a:prstGeom prst="rect">
              <a:avLst/>
            </a:prstGeom>
            <a:ln>
              <a:noFill/>
            </a:ln>
            <a:effectLst>
              <a:outerShdw blurRad="292100" dist="139700" dir="2700000" algn="tl" rotWithShape="0">
                <a:srgbClr val="333333">
                  <a:alpha val="65000"/>
                </a:srgbClr>
              </a:outerShdw>
            </a:effectLst>
            <a:scene3d>
              <a:camera prst="orthographicFront"/>
              <a:lightRig rig="threePt" dir="t"/>
            </a:scene3d>
            <a:sp3d>
              <a:bevelT/>
            </a:sp3d>
          </p:spPr>
        </p:pic>
        <p:pic>
          <p:nvPicPr>
            <p:cNvPr id="18" name="Picture 2" descr="C:\Users\nicolemeng.2IPO\Desktop\封面_V2-03.jpg"/>
            <p:cNvPicPr>
              <a:picLocks noChangeAspect="1" noChangeArrowheads="1"/>
            </p:cNvPicPr>
            <p:nvPr/>
          </p:nvPicPr>
          <p:blipFill>
            <a:blip r:embed="rId8" cstate="print"/>
            <a:srcRect/>
            <a:stretch>
              <a:fillRect/>
            </a:stretch>
          </p:blipFill>
          <p:spPr bwMode="auto">
            <a:xfrm>
              <a:off x="3350783" y="3005631"/>
              <a:ext cx="1120985" cy="1584176"/>
            </a:xfrm>
            <a:prstGeom prst="rect">
              <a:avLst/>
            </a:prstGeom>
            <a:ln>
              <a:noFill/>
            </a:ln>
            <a:effectLst>
              <a:outerShdw blurRad="292100" dist="139700" dir="2700000" algn="tl" rotWithShape="0">
                <a:srgbClr val="333333">
                  <a:alpha val="65000"/>
                </a:srgbClr>
              </a:outerShdw>
            </a:effectLst>
            <a:scene3d>
              <a:camera prst="orthographicFront"/>
              <a:lightRig rig="threePt" dir="t"/>
            </a:scene3d>
            <a:sp3d>
              <a:bevelT/>
            </a:sp3d>
          </p:spPr>
        </p:pic>
        <p:grpSp>
          <p:nvGrpSpPr>
            <p:cNvPr id="19" name="组合 23"/>
            <p:cNvGrpSpPr>
              <a:grpSpLocks/>
            </p:cNvGrpSpPr>
            <p:nvPr/>
          </p:nvGrpSpPr>
          <p:grpSpPr bwMode="auto">
            <a:xfrm>
              <a:off x="755576" y="2281436"/>
              <a:ext cx="1008112" cy="432048"/>
              <a:chOff x="1071538" y="2357434"/>
              <a:chExt cx="1008112" cy="432048"/>
            </a:xfrm>
          </p:grpSpPr>
          <p:sp>
            <p:nvSpPr>
              <p:cNvPr id="37" name="横卷形 10"/>
              <p:cNvSpPr/>
              <p:nvPr/>
            </p:nvSpPr>
            <p:spPr>
              <a:xfrm>
                <a:off x="1072263" y="2357434"/>
                <a:ext cx="1007914" cy="432366"/>
              </a:xfrm>
              <a:prstGeom prst="horizontalScroll">
                <a:avLst/>
              </a:prstGeom>
              <a:solidFill>
                <a:srgbClr val="FFC000"/>
              </a:solidFill>
              <a:ln>
                <a:solidFill>
                  <a:srgbClr val="FF9900">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8" name="TextBox 11"/>
              <p:cNvSpPr txBox="1">
                <a:spLocks noChangeArrowheads="1"/>
              </p:cNvSpPr>
              <p:nvPr/>
            </p:nvSpPr>
            <p:spPr bwMode="auto">
              <a:xfrm>
                <a:off x="1143546" y="2431894"/>
                <a:ext cx="93610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00" b="1" dirty="0">
                    <a:solidFill>
                      <a:srgbClr val="0070C0"/>
                    </a:solidFill>
                    <a:latin typeface="微软雅黑" panose="020B0503020204020204" pitchFamily="34" charset="-122"/>
                    <a:ea typeface="微软雅黑" panose="020B0503020204020204" pitchFamily="34" charset="-122"/>
                  </a:rPr>
                  <a:t>研究报告</a:t>
                </a:r>
              </a:p>
            </p:txBody>
          </p:sp>
        </p:grpSp>
        <p:grpSp>
          <p:nvGrpSpPr>
            <p:cNvPr id="20" name="组合 23"/>
            <p:cNvGrpSpPr>
              <a:grpSpLocks/>
            </p:cNvGrpSpPr>
            <p:nvPr/>
          </p:nvGrpSpPr>
          <p:grpSpPr bwMode="auto">
            <a:xfrm>
              <a:off x="2101532" y="2281436"/>
              <a:ext cx="2254444" cy="432048"/>
              <a:chOff x="-174794" y="2357434"/>
              <a:chExt cx="2254444" cy="432048"/>
            </a:xfrm>
          </p:grpSpPr>
          <p:sp>
            <p:nvSpPr>
              <p:cNvPr id="35" name="横卷形 34"/>
              <p:cNvSpPr/>
              <p:nvPr/>
            </p:nvSpPr>
            <p:spPr>
              <a:xfrm>
                <a:off x="1072408" y="2357434"/>
                <a:ext cx="1007913" cy="432366"/>
              </a:xfrm>
              <a:prstGeom prst="horizontalScroll">
                <a:avLst/>
              </a:prstGeom>
              <a:solidFill>
                <a:srgbClr val="FFC000"/>
              </a:solidFill>
              <a:ln>
                <a:solidFill>
                  <a:srgbClr val="FF9900">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6" name="TextBox 49"/>
              <p:cNvSpPr txBox="1">
                <a:spLocks noChangeArrowheads="1"/>
              </p:cNvSpPr>
              <p:nvPr/>
            </p:nvSpPr>
            <p:spPr bwMode="auto">
              <a:xfrm>
                <a:off x="-174794" y="2423271"/>
                <a:ext cx="93610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00" b="1">
                    <a:solidFill>
                      <a:srgbClr val="0070C0"/>
                    </a:solidFill>
                    <a:latin typeface="微软雅黑" panose="020B0503020204020204" pitchFamily="34" charset="-122"/>
                    <a:ea typeface="微软雅黑" panose="020B0503020204020204" pitchFamily="34" charset="-122"/>
                  </a:rPr>
                  <a:t>机构名录</a:t>
                </a:r>
              </a:p>
            </p:txBody>
          </p:sp>
        </p:grpSp>
        <p:grpSp>
          <p:nvGrpSpPr>
            <p:cNvPr id="21" name="组合 23"/>
            <p:cNvGrpSpPr>
              <a:grpSpLocks/>
            </p:cNvGrpSpPr>
            <p:nvPr/>
          </p:nvGrpSpPr>
          <p:grpSpPr bwMode="auto">
            <a:xfrm>
              <a:off x="2032129" y="2281436"/>
              <a:ext cx="3573411" cy="432049"/>
              <a:chOff x="1051947" y="2357434"/>
              <a:chExt cx="3573411" cy="432049"/>
            </a:xfrm>
          </p:grpSpPr>
          <p:sp>
            <p:nvSpPr>
              <p:cNvPr id="33" name="横卷形 32"/>
              <p:cNvSpPr/>
              <p:nvPr/>
            </p:nvSpPr>
            <p:spPr>
              <a:xfrm>
                <a:off x="1051688" y="2357434"/>
                <a:ext cx="1007914" cy="432366"/>
              </a:xfrm>
              <a:prstGeom prst="horizontalScroll">
                <a:avLst/>
              </a:prstGeom>
              <a:solidFill>
                <a:srgbClr val="FFC000"/>
              </a:solidFill>
              <a:ln>
                <a:solidFill>
                  <a:srgbClr val="FF9900">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400" b="1" dirty="0">
                    <a:solidFill>
                      <a:srgbClr val="0070C0"/>
                    </a:solidFill>
                    <a:latin typeface="微软雅黑" pitchFamily="34" charset="-122"/>
                    <a:ea typeface="微软雅黑" pitchFamily="34" charset="-122"/>
                  </a:rPr>
                  <a:t>机构名录</a:t>
                </a:r>
              </a:p>
            </p:txBody>
          </p:sp>
          <p:sp>
            <p:nvSpPr>
              <p:cNvPr id="34" name="TextBox 47"/>
              <p:cNvSpPr txBox="1">
                <a:spLocks noChangeArrowheads="1"/>
              </p:cNvSpPr>
              <p:nvPr/>
            </p:nvSpPr>
            <p:spPr bwMode="auto">
              <a:xfrm>
                <a:off x="3689254" y="2423270"/>
                <a:ext cx="93610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00" b="1">
                    <a:solidFill>
                      <a:srgbClr val="0070C0"/>
                    </a:solidFill>
                    <a:latin typeface="微软雅黑" panose="020B0503020204020204" pitchFamily="34" charset="-122"/>
                    <a:ea typeface="微软雅黑" panose="020B0503020204020204" pitchFamily="34" charset="-122"/>
                  </a:rPr>
                  <a:t>定制咨询</a:t>
                </a:r>
              </a:p>
            </p:txBody>
          </p:sp>
        </p:grpSp>
        <p:grpSp>
          <p:nvGrpSpPr>
            <p:cNvPr id="22" name="组合 23"/>
            <p:cNvGrpSpPr>
              <a:grpSpLocks/>
            </p:cNvGrpSpPr>
            <p:nvPr/>
          </p:nvGrpSpPr>
          <p:grpSpPr bwMode="auto">
            <a:xfrm>
              <a:off x="5940152" y="2281436"/>
              <a:ext cx="1008112" cy="432048"/>
              <a:chOff x="1071538" y="2357434"/>
              <a:chExt cx="1008112" cy="432048"/>
            </a:xfrm>
          </p:grpSpPr>
          <p:sp>
            <p:nvSpPr>
              <p:cNvPr id="31" name="横卷形 30"/>
              <p:cNvSpPr/>
              <p:nvPr/>
            </p:nvSpPr>
            <p:spPr>
              <a:xfrm>
                <a:off x="1071024" y="2357434"/>
                <a:ext cx="1007913" cy="432366"/>
              </a:xfrm>
              <a:prstGeom prst="horizontalScroll">
                <a:avLst/>
              </a:prstGeom>
              <a:solidFill>
                <a:srgbClr val="FFC000"/>
              </a:solidFill>
              <a:ln>
                <a:solidFill>
                  <a:srgbClr val="FF9900">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2" name="TextBox 45"/>
              <p:cNvSpPr txBox="1">
                <a:spLocks noChangeArrowheads="1"/>
              </p:cNvSpPr>
              <p:nvPr/>
            </p:nvSpPr>
            <p:spPr bwMode="auto">
              <a:xfrm>
                <a:off x="1071538" y="2431894"/>
                <a:ext cx="100811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00" b="1">
                    <a:solidFill>
                      <a:srgbClr val="0070C0"/>
                    </a:solidFill>
                    <a:latin typeface="微软雅黑" panose="020B0503020204020204" pitchFamily="34" charset="-122"/>
                    <a:ea typeface="微软雅黑" panose="020B0503020204020204" pitchFamily="34" charset="-122"/>
                  </a:rPr>
                  <a:t>私募通</a:t>
                </a:r>
              </a:p>
            </p:txBody>
          </p:sp>
        </p:grpSp>
        <p:grpSp>
          <p:nvGrpSpPr>
            <p:cNvPr id="23" name="组合 23"/>
            <p:cNvGrpSpPr>
              <a:grpSpLocks/>
            </p:cNvGrpSpPr>
            <p:nvPr/>
          </p:nvGrpSpPr>
          <p:grpSpPr bwMode="auto">
            <a:xfrm>
              <a:off x="3420186" y="2281436"/>
              <a:ext cx="2187960" cy="432049"/>
              <a:chOff x="-152284" y="2357434"/>
              <a:chExt cx="2187960" cy="432049"/>
            </a:xfrm>
          </p:grpSpPr>
          <p:sp>
            <p:nvSpPr>
              <p:cNvPr id="29" name="TextBox 43"/>
              <p:cNvSpPr txBox="1">
                <a:spLocks noChangeArrowheads="1"/>
              </p:cNvSpPr>
              <p:nvPr/>
            </p:nvSpPr>
            <p:spPr bwMode="auto">
              <a:xfrm>
                <a:off x="-152284" y="2423271"/>
                <a:ext cx="93610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00" b="1">
                    <a:solidFill>
                      <a:srgbClr val="0070C0"/>
                    </a:solidFill>
                    <a:latin typeface="微软雅黑" panose="020B0503020204020204" pitchFamily="34" charset="-122"/>
                    <a:ea typeface="微软雅黑" panose="020B0503020204020204" pitchFamily="34" charset="-122"/>
                  </a:rPr>
                  <a:t>排名榜单</a:t>
                </a:r>
              </a:p>
            </p:txBody>
          </p:sp>
          <p:sp>
            <p:nvSpPr>
              <p:cNvPr id="30" name="横卷形 29"/>
              <p:cNvSpPr/>
              <p:nvPr/>
            </p:nvSpPr>
            <p:spPr>
              <a:xfrm>
                <a:off x="1027361" y="2357434"/>
                <a:ext cx="1007913" cy="432366"/>
              </a:xfrm>
              <a:prstGeom prst="horizontalScroll">
                <a:avLst/>
              </a:prstGeom>
              <a:solidFill>
                <a:srgbClr val="FFC000"/>
              </a:solidFill>
              <a:ln>
                <a:solidFill>
                  <a:srgbClr val="FF9900">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400" b="1" dirty="0">
                    <a:solidFill>
                      <a:srgbClr val="0070C0"/>
                    </a:solidFill>
                    <a:latin typeface="微软雅黑" pitchFamily="34" charset="-122"/>
                    <a:ea typeface="微软雅黑" pitchFamily="34" charset="-122"/>
                  </a:rPr>
                  <a:t>定制咨询</a:t>
                </a:r>
              </a:p>
            </p:txBody>
          </p:sp>
        </p:grpSp>
        <p:grpSp>
          <p:nvGrpSpPr>
            <p:cNvPr id="24" name="组合 23"/>
            <p:cNvGrpSpPr>
              <a:grpSpLocks/>
            </p:cNvGrpSpPr>
            <p:nvPr/>
          </p:nvGrpSpPr>
          <p:grpSpPr bwMode="auto">
            <a:xfrm>
              <a:off x="7236296" y="2281436"/>
              <a:ext cx="1008112" cy="432048"/>
              <a:chOff x="1071538" y="2357434"/>
              <a:chExt cx="1008112" cy="432048"/>
            </a:xfrm>
          </p:grpSpPr>
          <p:sp>
            <p:nvSpPr>
              <p:cNvPr id="27" name="横卷形 26"/>
              <p:cNvSpPr/>
              <p:nvPr/>
            </p:nvSpPr>
            <p:spPr>
              <a:xfrm>
                <a:off x="1071860" y="2357434"/>
                <a:ext cx="1007913" cy="432366"/>
              </a:xfrm>
              <a:prstGeom prst="horizontalScroll">
                <a:avLst/>
              </a:prstGeom>
              <a:solidFill>
                <a:srgbClr val="FFC000"/>
              </a:solidFill>
              <a:ln>
                <a:solidFill>
                  <a:srgbClr val="FF9900">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8" name="TextBox 41"/>
              <p:cNvSpPr txBox="1">
                <a:spLocks noChangeArrowheads="1"/>
              </p:cNvSpPr>
              <p:nvPr/>
            </p:nvSpPr>
            <p:spPr bwMode="auto">
              <a:xfrm>
                <a:off x="1143546" y="2431894"/>
                <a:ext cx="93610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00" b="1">
                    <a:solidFill>
                      <a:srgbClr val="0070C0"/>
                    </a:solidFill>
                    <a:latin typeface="微软雅黑" panose="020B0503020204020204" pitchFamily="34" charset="-122"/>
                    <a:ea typeface="微软雅黑" panose="020B0503020204020204" pitchFamily="34" charset="-122"/>
                  </a:rPr>
                  <a:t>私募管家</a:t>
                </a:r>
              </a:p>
            </p:txBody>
          </p:sp>
        </p:grpSp>
        <p:pic>
          <p:nvPicPr>
            <p:cNvPr id="25" name="Picture 5"/>
            <p:cNvPicPr>
              <a:picLocks noChangeAspect="1" noChangeArrowheads="1"/>
            </p:cNvPicPr>
            <p:nvPr/>
          </p:nvPicPr>
          <p:blipFill>
            <a:blip r:embed="rId9" cstate="print"/>
            <a:srcRect/>
            <a:stretch>
              <a:fillRect/>
            </a:stretch>
          </p:blipFill>
          <p:spPr bwMode="auto">
            <a:xfrm>
              <a:off x="7196816" y="3001516"/>
              <a:ext cx="1119600" cy="1584000"/>
            </a:xfrm>
            <a:prstGeom prst="rect">
              <a:avLst/>
            </a:prstGeom>
            <a:ln>
              <a:noFill/>
            </a:ln>
            <a:effectLst>
              <a:outerShdw blurRad="292100" dist="139700" dir="2700000" algn="tl" rotWithShape="0">
                <a:srgbClr val="333333">
                  <a:alpha val="65000"/>
                </a:srgbClr>
              </a:outerShdw>
            </a:effectLst>
            <a:scene3d>
              <a:camera prst="orthographicFront"/>
              <a:lightRig rig="threePt" dir="t"/>
            </a:scene3d>
            <a:sp3d>
              <a:bevelT/>
            </a:sp3d>
          </p:spPr>
        </p:pic>
        <p:pic>
          <p:nvPicPr>
            <p:cNvPr id="26" name="Picture 8"/>
            <p:cNvPicPr>
              <a:picLocks noChangeAspect="1" noChangeArrowheads="1"/>
            </p:cNvPicPr>
            <p:nvPr/>
          </p:nvPicPr>
          <p:blipFill>
            <a:blip r:embed="rId10" cstate="print"/>
            <a:srcRect/>
            <a:stretch>
              <a:fillRect/>
            </a:stretch>
          </p:blipFill>
          <p:spPr bwMode="auto">
            <a:xfrm>
              <a:off x="5900672" y="3001516"/>
              <a:ext cx="1119600" cy="1584000"/>
            </a:xfrm>
            <a:prstGeom prst="rect">
              <a:avLst/>
            </a:prstGeom>
            <a:ln>
              <a:noFill/>
            </a:ln>
            <a:effectLst>
              <a:outerShdw blurRad="292100" dist="139700" dir="2700000" algn="tl" rotWithShape="0">
                <a:srgbClr val="333333">
                  <a:alpha val="65000"/>
                </a:srgbClr>
              </a:outerShdw>
            </a:effectLst>
            <a:scene3d>
              <a:camera prst="orthographicFront"/>
              <a:lightRig rig="threePt" dir="t"/>
            </a:scene3d>
            <a:sp3d>
              <a:bevelT/>
            </a:sp3d>
          </p:spPr>
        </p:pic>
      </p:grpSp>
      <p:grpSp>
        <p:nvGrpSpPr>
          <p:cNvPr id="39" name="组合 52"/>
          <p:cNvGrpSpPr>
            <a:grpSpLocks/>
          </p:cNvGrpSpPr>
          <p:nvPr/>
        </p:nvGrpSpPr>
        <p:grpSpPr bwMode="auto">
          <a:xfrm>
            <a:off x="539750" y="979489"/>
            <a:ext cx="7993063" cy="1396502"/>
            <a:chOff x="539552" y="988932"/>
            <a:chExt cx="7992888" cy="1154319"/>
          </a:xfrm>
        </p:grpSpPr>
        <p:sp>
          <p:nvSpPr>
            <p:cNvPr id="40" name="TextBox 53"/>
            <p:cNvSpPr txBox="1"/>
            <p:nvPr/>
          </p:nvSpPr>
          <p:spPr>
            <a:xfrm>
              <a:off x="682424" y="988932"/>
              <a:ext cx="7673807" cy="1144808"/>
            </a:xfrm>
            <a:prstGeom prst="rect">
              <a:avLst/>
            </a:prstGeom>
            <a:noFill/>
          </p:spPr>
          <p:txBody>
            <a:bodyPr>
              <a:spAutoFit/>
            </a:bodyPr>
            <a:lstStyle/>
            <a:p>
              <a:pPr>
                <a:lnSpc>
                  <a:spcPct val="150000"/>
                </a:lnSpc>
                <a:defRPr/>
              </a:pPr>
              <a:r>
                <a:rPr lang="en-US" altLang="zh-CN" sz="1400" dirty="0" smtClean="0">
                  <a:solidFill>
                    <a:schemeClr val="tx1">
                      <a:lumMod val="65000"/>
                      <a:lumOff val="35000"/>
                    </a:schemeClr>
                  </a:solidFill>
                  <a:latin typeface="微软雅黑" pitchFamily="34" charset="-122"/>
                  <a:ea typeface="微软雅黑" pitchFamily="34" charset="-122"/>
                </a:rPr>
                <a:t>       </a:t>
              </a:r>
              <a:r>
                <a:rPr lang="zh-CN" altLang="en-US" sz="1400" dirty="0" smtClean="0">
                  <a:solidFill>
                    <a:schemeClr val="tx1">
                      <a:lumMod val="65000"/>
                      <a:lumOff val="35000"/>
                    </a:schemeClr>
                  </a:solidFill>
                  <a:latin typeface="微软雅黑" pitchFamily="34" charset="-122"/>
                  <a:ea typeface="微软雅黑" pitchFamily="34" charset="-122"/>
                </a:rPr>
                <a:t>于</a:t>
              </a:r>
              <a:r>
                <a:rPr lang="en-US" altLang="zh-CN" sz="1400" dirty="0">
                  <a:solidFill>
                    <a:schemeClr val="tx1">
                      <a:lumMod val="65000"/>
                      <a:lumOff val="35000"/>
                    </a:schemeClr>
                  </a:solidFill>
                  <a:latin typeface="微软雅黑" pitchFamily="34" charset="-122"/>
                  <a:ea typeface="微软雅黑" pitchFamily="34" charset="-122"/>
                </a:rPr>
                <a:t>2001</a:t>
              </a:r>
              <a:r>
                <a:rPr lang="zh-CN" altLang="en-US" sz="1400" dirty="0">
                  <a:solidFill>
                    <a:schemeClr val="tx1">
                      <a:lumMod val="65000"/>
                      <a:lumOff val="35000"/>
                    </a:schemeClr>
                  </a:solidFill>
                  <a:latin typeface="微软雅黑" pitchFamily="34" charset="-122"/>
                  <a:ea typeface="微软雅黑" pitchFamily="34" charset="-122"/>
                </a:rPr>
                <a:t>年创立，致力于为众多的有限合伙人、</a:t>
              </a:r>
              <a:r>
                <a:rPr lang="en-US" altLang="zh-CN" sz="1400" dirty="0">
                  <a:solidFill>
                    <a:schemeClr val="tx1">
                      <a:lumMod val="65000"/>
                      <a:lumOff val="35000"/>
                    </a:schemeClr>
                  </a:solidFill>
                  <a:latin typeface="微软雅黑" pitchFamily="34" charset="-122"/>
                  <a:ea typeface="微软雅黑" pitchFamily="34" charset="-122"/>
                </a:rPr>
                <a:t>VC/PE</a:t>
              </a:r>
              <a:r>
                <a:rPr lang="zh-CN" altLang="en-US" sz="1400" dirty="0">
                  <a:solidFill>
                    <a:schemeClr val="tx1">
                      <a:lumMod val="65000"/>
                      <a:lumOff val="35000"/>
                    </a:schemeClr>
                  </a:solidFill>
                  <a:latin typeface="微软雅黑" pitchFamily="34" charset="-122"/>
                  <a:ea typeface="微软雅黑" pitchFamily="34" charset="-122"/>
                </a:rPr>
                <a:t>投资机构、战略投资者，以及政府机构、律师事务所、会计师事务所、投资银行、研究机构等提供专业的信息、数据、研究和咨询服务。范围涉及创业投资、私募股权、新股上市、兼并收购以及</a:t>
              </a:r>
              <a:r>
                <a:rPr lang="en-US" altLang="zh-CN" sz="1400" dirty="0">
                  <a:solidFill>
                    <a:schemeClr val="tx1">
                      <a:lumMod val="65000"/>
                      <a:lumOff val="35000"/>
                    </a:schemeClr>
                  </a:solidFill>
                  <a:latin typeface="微软雅黑" pitchFamily="34" charset="-122"/>
                  <a:ea typeface="微软雅黑" pitchFamily="34" charset="-122"/>
                </a:rPr>
                <a:t>TMT</a:t>
              </a:r>
              <a:r>
                <a:rPr lang="zh-CN" altLang="en-US" sz="1400" dirty="0">
                  <a:solidFill>
                    <a:schemeClr val="tx1">
                      <a:lumMod val="65000"/>
                      <a:lumOff val="35000"/>
                    </a:schemeClr>
                  </a:solidFill>
                  <a:latin typeface="微软雅黑" pitchFamily="34" charset="-122"/>
                  <a:ea typeface="微软雅黑" pitchFamily="34" charset="-122"/>
                </a:rPr>
                <a:t>、传统行业、清洁技术、生技健康等行业市场研究。目前，清科研究中心已成为中国最专业权威的研究机构之一。</a:t>
              </a:r>
            </a:p>
          </p:txBody>
        </p:sp>
        <p:sp>
          <p:nvSpPr>
            <p:cNvPr id="41" name="圆角矩形 40"/>
            <p:cNvSpPr/>
            <p:nvPr/>
          </p:nvSpPr>
          <p:spPr>
            <a:xfrm>
              <a:off x="539552" y="1000335"/>
              <a:ext cx="7992888" cy="1142916"/>
            </a:xfrm>
            <a:prstGeom prst="roundRect">
              <a:avLst/>
            </a:prstGeom>
            <a:noFill/>
            <a:ln>
              <a:solidFill>
                <a:srgbClr val="FFC40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微软雅黑" pitchFamily="34" charset="-122"/>
                <a:ea typeface="微软雅黑" pitchFamily="34" charset="-122"/>
              </a:endParaRPr>
            </a:p>
          </p:txBody>
        </p:sp>
      </p:grpSp>
    </p:spTree>
    <p:extLst>
      <p:ext uri="{BB962C8B-B14F-4D97-AF65-F5344CB8AC3E}">
        <p14:creationId xmlns:p14="http://schemas.microsoft.com/office/powerpoint/2010/main" val="39861541"/>
      </p:ext>
    </p:extLst>
  </p:cSld>
  <p:clrMapOvr>
    <a:masterClrMapping/>
  </p:clrMapOvr>
  <p:transition spd="med">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02"/>
            <a:ext cx="9144000" cy="5142895"/>
          </a:xfrm>
          <a:prstGeom prst="rect">
            <a:avLst/>
          </a:prstGeom>
        </p:spPr>
      </p:pic>
      <p:sp>
        <p:nvSpPr>
          <p:cNvPr id="11" name="矩形 10"/>
          <p:cNvSpPr/>
          <p:nvPr/>
        </p:nvSpPr>
        <p:spPr>
          <a:xfrm>
            <a:off x="540728" y="555526"/>
            <a:ext cx="1464543" cy="1605904"/>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21"/>
          <p:cNvSpPr txBox="1"/>
          <p:nvPr/>
        </p:nvSpPr>
        <p:spPr>
          <a:xfrm>
            <a:off x="650736" y="502683"/>
            <a:ext cx="3921264" cy="369332"/>
          </a:xfrm>
          <a:prstGeom prst="rect">
            <a:avLst/>
          </a:prstGeom>
          <a:noFill/>
        </p:spPr>
        <p:txBody>
          <a:bodyPr wrap="square" rtlCol="0">
            <a:spAutoFit/>
          </a:bodyPr>
          <a:lstStyle/>
          <a:p>
            <a:r>
              <a:rPr lang="zh-CN" altLang="en-US" b="1" spc="300" dirty="0" smtClean="0">
                <a:solidFill>
                  <a:srgbClr val="4B4B4B"/>
                </a:solidFill>
                <a:latin typeface="微软雅黑" panose="020B0503020204020204" pitchFamily="34" charset="-122"/>
                <a:ea typeface="微软雅黑" panose="020B0503020204020204" pitchFamily="34" charset="-122"/>
              </a:rPr>
              <a:t>私募通</a:t>
            </a:r>
            <a:endParaRPr lang="zh-CN" altLang="en-US" b="1" spc="300" dirty="0">
              <a:solidFill>
                <a:srgbClr val="4B4B4B"/>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3"/>
          <a:stretch>
            <a:fillRect/>
          </a:stretch>
        </p:blipFill>
        <p:spPr>
          <a:xfrm>
            <a:off x="471969" y="340966"/>
            <a:ext cx="579908" cy="692766"/>
          </a:xfrm>
          <a:prstGeom prst="rect">
            <a:avLst/>
          </a:prstGeom>
        </p:spPr>
      </p:pic>
      <p:sp>
        <p:nvSpPr>
          <p:cNvPr id="14" name="TextBox 21"/>
          <p:cNvSpPr txBox="1"/>
          <p:nvPr/>
        </p:nvSpPr>
        <p:spPr>
          <a:xfrm>
            <a:off x="8636386" y="1004106"/>
            <a:ext cx="400110" cy="1567644"/>
          </a:xfrm>
          <a:prstGeom prst="rect">
            <a:avLst/>
          </a:prstGeom>
          <a:noFill/>
        </p:spPr>
        <p:txBody>
          <a:bodyPr vert="eaVert" wrap="square" rtlCol="0">
            <a:spAutoFit/>
          </a:bodyPr>
          <a:lstStyle/>
          <a:p>
            <a:r>
              <a:rPr lang="zh-CN" altLang="en-US" sz="1400" spc="300" dirty="0">
                <a:solidFill>
                  <a:srgbClr val="F4C400"/>
                </a:solidFill>
                <a:latin typeface="微软雅黑" panose="020B0503020204020204" pitchFamily="34" charset="-122"/>
                <a:ea typeface="微软雅黑" panose="020B0503020204020204" pitchFamily="34" charset="-122"/>
              </a:rPr>
              <a:t>私募</a:t>
            </a:r>
            <a:r>
              <a:rPr lang="zh-CN" altLang="en-US" sz="1400" spc="300" dirty="0" smtClean="0">
                <a:solidFill>
                  <a:srgbClr val="F4C400"/>
                </a:solidFill>
                <a:latin typeface="微软雅黑" panose="020B0503020204020204" pitchFamily="34" charset="-122"/>
                <a:ea typeface="微软雅黑" panose="020B0503020204020204" pitchFamily="34" charset="-122"/>
              </a:rPr>
              <a:t>通是什么</a:t>
            </a:r>
            <a:endParaRPr lang="zh-CN" altLang="en-US" sz="1400" spc="300" dirty="0">
              <a:solidFill>
                <a:srgbClr val="F4C400"/>
              </a:solidFill>
              <a:latin typeface="微软雅黑" panose="020B0503020204020204" pitchFamily="34" charset="-122"/>
              <a:ea typeface="微软雅黑" panose="020B0503020204020204" pitchFamily="34" charset="-122"/>
            </a:endParaRPr>
          </a:p>
        </p:txBody>
      </p:sp>
      <p:pic>
        <p:nvPicPr>
          <p:cNvPr id="9" name="Picture 13" descr="私募通私募管家2013040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48159" y="1072038"/>
            <a:ext cx="5119511" cy="3871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3"/>
          <p:cNvSpPr txBox="1">
            <a:spLocks noChangeArrowheads="1"/>
          </p:cNvSpPr>
          <p:nvPr/>
        </p:nvSpPr>
        <p:spPr bwMode="auto">
          <a:xfrm>
            <a:off x="682625" y="1431114"/>
            <a:ext cx="2797175" cy="3093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dirty="0">
                <a:latin typeface="微软雅黑" panose="020B0503020204020204" pitchFamily="34" charset="-122"/>
                <a:ea typeface="微软雅黑" panose="020B0503020204020204" pitchFamily="34" charset="-122"/>
              </a:rPr>
              <a:t>   </a:t>
            </a:r>
            <a:r>
              <a:rPr lang="zh-CN" altLang="en-US" sz="1400" dirty="0" smtClean="0">
                <a:solidFill>
                  <a:srgbClr val="5F5F5F"/>
                </a:solidFill>
                <a:latin typeface="微软雅黑" panose="020B0503020204020204" pitchFamily="34" charset="-122"/>
                <a:ea typeface="微软雅黑" panose="020B0503020204020204" pitchFamily="34" charset="-122"/>
              </a:rPr>
              <a:t>清</a:t>
            </a:r>
            <a:r>
              <a:rPr lang="zh-CN" altLang="en-US" sz="1400" dirty="0">
                <a:solidFill>
                  <a:srgbClr val="5F5F5F"/>
                </a:solidFill>
                <a:latin typeface="微软雅黑" panose="020B0503020204020204" pitchFamily="34" charset="-122"/>
                <a:ea typeface="微软雅黑" panose="020B0503020204020204" pitchFamily="34" charset="-122"/>
              </a:rPr>
              <a:t>科研究中心旗下一款覆盖中国创业投资暨私募股权投资领域最为全面、精准、及时的专业数据库。私募通分为</a:t>
            </a:r>
            <a:r>
              <a:rPr lang="en-US" altLang="zh-CN" sz="1400" dirty="0">
                <a:solidFill>
                  <a:srgbClr val="5F5F5F"/>
                </a:solidFill>
                <a:latin typeface="微软雅黑" panose="020B0503020204020204" pitchFamily="34" charset="-122"/>
                <a:ea typeface="微软雅黑" panose="020B0503020204020204" pitchFamily="34" charset="-122"/>
              </a:rPr>
              <a:t>PC</a:t>
            </a:r>
            <a:r>
              <a:rPr lang="zh-CN" altLang="en-US" sz="1400" dirty="0">
                <a:solidFill>
                  <a:srgbClr val="5F5F5F"/>
                </a:solidFill>
                <a:latin typeface="微软雅黑" panose="020B0503020204020204" pitchFamily="34" charset="-122"/>
                <a:ea typeface="微软雅黑" panose="020B0503020204020204" pitchFamily="34" charset="-122"/>
              </a:rPr>
              <a:t>终端和移动终端，能够为众多的有限合伙人、</a:t>
            </a:r>
            <a:r>
              <a:rPr lang="en-US" altLang="zh-CN" sz="1400" dirty="0">
                <a:solidFill>
                  <a:srgbClr val="5F5F5F"/>
                </a:solidFill>
                <a:latin typeface="微软雅黑" panose="020B0503020204020204" pitchFamily="34" charset="-122"/>
                <a:ea typeface="微软雅黑" panose="020B0503020204020204" pitchFamily="34" charset="-122"/>
              </a:rPr>
              <a:t>VC/PE</a:t>
            </a:r>
            <a:r>
              <a:rPr lang="zh-CN" altLang="en-US" sz="1400" dirty="0">
                <a:solidFill>
                  <a:srgbClr val="5F5F5F"/>
                </a:solidFill>
                <a:latin typeface="微软雅黑" panose="020B0503020204020204" pitchFamily="34" charset="-122"/>
                <a:ea typeface="微软雅黑" panose="020B0503020204020204" pitchFamily="34" charset="-122"/>
              </a:rPr>
              <a:t>投资机构、战略投资者，以及政府机构、律师事务所、会计师事务所、投资银行、研究机构等提供专业便捷的数据信息。</a:t>
            </a:r>
            <a:endParaRPr lang="en-US" altLang="zh-CN" sz="1400" dirty="0">
              <a:solidFill>
                <a:srgbClr val="5F5F5F"/>
              </a:solidFill>
              <a:latin typeface="微软雅黑" panose="020B0503020204020204" pitchFamily="34" charset="-122"/>
              <a:ea typeface="微软雅黑" panose="020B0503020204020204" pitchFamily="34" charset="-122"/>
            </a:endParaRPr>
          </a:p>
        </p:txBody>
      </p:sp>
      <p:sp>
        <p:nvSpPr>
          <p:cNvPr id="12" name="Rounded Rectangle 34"/>
          <p:cNvSpPr>
            <a:spLocks noChangeArrowheads="1"/>
          </p:cNvSpPr>
          <p:nvPr/>
        </p:nvSpPr>
        <p:spPr bwMode="auto">
          <a:xfrm rot="16200000">
            <a:off x="250825" y="1504139"/>
            <a:ext cx="3600450" cy="3168650"/>
          </a:xfrm>
          <a:prstGeom prst="roundRect">
            <a:avLst>
              <a:gd name="adj" fmla="val 5880"/>
            </a:avLst>
          </a:prstGeom>
          <a:noFill/>
          <a:ln w="25400" algn="ctr">
            <a:solidFill>
              <a:srgbClr val="FFCC00"/>
            </a:solidFill>
            <a:round/>
            <a:headEnd/>
            <a:tailEnd/>
          </a:ln>
        </p:spPr>
        <p:txBody>
          <a:bodyPr rot="10800000" anchor="ctr"/>
          <a:lstStyle/>
          <a:p>
            <a:pPr algn="ctr" fontAlgn="auto">
              <a:spcBef>
                <a:spcPts val="0"/>
              </a:spcBef>
              <a:spcAft>
                <a:spcPts val="0"/>
              </a:spcAft>
              <a:defRPr/>
            </a:pPr>
            <a:endParaRPr lang="en-US">
              <a:solidFill>
                <a:schemeClr val="lt1"/>
              </a:solidFill>
              <a:latin typeface="+mn-lt"/>
              <a:ea typeface="+mn-ea"/>
            </a:endParaRPr>
          </a:p>
        </p:txBody>
      </p:sp>
    </p:spTree>
    <p:extLst>
      <p:ext uri="{BB962C8B-B14F-4D97-AF65-F5344CB8AC3E}">
        <p14:creationId xmlns:p14="http://schemas.microsoft.com/office/powerpoint/2010/main" val="3299096448"/>
      </p:ext>
    </p:extLst>
  </p:cSld>
  <p:clrMapOvr>
    <a:masterClrMapping/>
  </p:clrMapOvr>
  <p:transition spd="med">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02"/>
            <a:ext cx="9144000" cy="5142895"/>
          </a:xfrm>
          <a:prstGeom prst="rect">
            <a:avLst/>
          </a:prstGeom>
        </p:spPr>
      </p:pic>
      <p:sp>
        <p:nvSpPr>
          <p:cNvPr id="11" name="矩形 10"/>
          <p:cNvSpPr/>
          <p:nvPr/>
        </p:nvSpPr>
        <p:spPr>
          <a:xfrm>
            <a:off x="540728" y="555526"/>
            <a:ext cx="1464543" cy="1605904"/>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21"/>
          <p:cNvSpPr txBox="1"/>
          <p:nvPr/>
        </p:nvSpPr>
        <p:spPr>
          <a:xfrm>
            <a:off x="650736" y="502683"/>
            <a:ext cx="5577448" cy="369332"/>
          </a:xfrm>
          <a:prstGeom prst="rect">
            <a:avLst/>
          </a:prstGeom>
          <a:noFill/>
        </p:spPr>
        <p:txBody>
          <a:bodyPr wrap="square" rtlCol="0">
            <a:spAutoFit/>
          </a:bodyPr>
          <a:lstStyle/>
          <a:p>
            <a:r>
              <a:rPr lang="zh-CN" altLang="en-US" b="1" spc="300" dirty="0">
                <a:solidFill>
                  <a:srgbClr val="4B4B4B"/>
                </a:solidFill>
                <a:latin typeface="微软雅黑" panose="020B0503020204020204" pitchFamily="34" charset="-122"/>
                <a:ea typeface="微软雅黑" panose="020B0503020204020204" pitchFamily="34" charset="-122"/>
              </a:rPr>
              <a:t>中国创业与投资大数据平台</a:t>
            </a:r>
          </a:p>
        </p:txBody>
      </p:sp>
      <p:pic>
        <p:nvPicPr>
          <p:cNvPr id="4" name="图片 3"/>
          <p:cNvPicPr>
            <a:picLocks noChangeAspect="1"/>
          </p:cNvPicPr>
          <p:nvPr/>
        </p:nvPicPr>
        <p:blipFill>
          <a:blip r:embed="rId3"/>
          <a:stretch>
            <a:fillRect/>
          </a:stretch>
        </p:blipFill>
        <p:spPr>
          <a:xfrm>
            <a:off x="471969" y="340966"/>
            <a:ext cx="579908" cy="692766"/>
          </a:xfrm>
          <a:prstGeom prst="rect">
            <a:avLst/>
          </a:prstGeom>
        </p:spPr>
      </p:pic>
      <p:sp>
        <p:nvSpPr>
          <p:cNvPr id="14" name="TextBox 21"/>
          <p:cNvSpPr txBox="1"/>
          <p:nvPr/>
        </p:nvSpPr>
        <p:spPr>
          <a:xfrm>
            <a:off x="8636386" y="1004105"/>
            <a:ext cx="400110" cy="2059179"/>
          </a:xfrm>
          <a:prstGeom prst="rect">
            <a:avLst/>
          </a:prstGeom>
          <a:noFill/>
        </p:spPr>
        <p:txBody>
          <a:bodyPr vert="eaVert" wrap="square" rtlCol="0">
            <a:spAutoFit/>
          </a:bodyPr>
          <a:lstStyle/>
          <a:p>
            <a:r>
              <a:rPr lang="zh-CN" altLang="en-US" sz="1400" spc="300" dirty="0">
                <a:solidFill>
                  <a:srgbClr val="F4C400"/>
                </a:solidFill>
                <a:latin typeface="微软雅黑" panose="020B0503020204020204" pitchFamily="34" charset="-122"/>
                <a:ea typeface="微软雅黑" panose="020B0503020204020204" pitchFamily="34" charset="-122"/>
              </a:rPr>
              <a:t>私募</a:t>
            </a:r>
            <a:r>
              <a:rPr lang="zh-CN" altLang="en-US" sz="1400" spc="300" dirty="0" smtClean="0">
                <a:solidFill>
                  <a:srgbClr val="F4C400"/>
                </a:solidFill>
                <a:latin typeface="微软雅黑" panose="020B0503020204020204" pitchFamily="34" charset="-122"/>
                <a:ea typeface="微软雅黑" panose="020B0503020204020204" pitchFamily="34" charset="-122"/>
              </a:rPr>
              <a:t>通有哪些数据</a:t>
            </a:r>
            <a:endParaRPr lang="zh-CN" altLang="en-US" sz="1400" spc="300" dirty="0">
              <a:solidFill>
                <a:srgbClr val="F4C400"/>
              </a:solidFill>
              <a:latin typeface="微软雅黑" panose="020B0503020204020204" pitchFamily="34" charset="-122"/>
              <a:ea typeface="微软雅黑" panose="020B0503020204020204" pitchFamily="34" charset="-122"/>
            </a:endParaRPr>
          </a:p>
        </p:txBody>
      </p:sp>
      <p:sp>
        <p:nvSpPr>
          <p:cNvPr id="34" name="Freeform 5"/>
          <p:cNvSpPr>
            <a:spLocks/>
          </p:cNvSpPr>
          <p:nvPr/>
        </p:nvSpPr>
        <p:spPr bwMode="auto">
          <a:xfrm>
            <a:off x="4608000" y="2169588"/>
            <a:ext cx="1657350" cy="2333625"/>
          </a:xfrm>
          <a:custGeom>
            <a:avLst/>
            <a:gdLst>
              <a:gd name="T0" fmla="*/ 1870605868 w 1467"/>
              <a:gd name="T1" fmla="*/ 727104739 h 2068"/>
              <a:gd name="T2" fmla="*/ 1870605868 w 1467"/>
              <a:gd name="T3" fmla="*/ 2147483646 h 2068"/>
              <a:gd name="T4" fmla="*/ 1669136730 w 1467"/>
              <a:gd name="T5" fmla="*/ 2147483646 h 2068"/>
              <a:gd name="T6" fmla="*/ 923189140 w 1467"/>
              <a:gd name="T7" fmla="*/ 2147483646 h 2068"/>
              <a:gd name="T8" fmla="*/ 721720002 w 1467"/>
              <a:gd name="T9" fmla="*/ 2147483646 h 2068"/>
              <a:gd name="T10" fmla="*/ 721720002 w 1467"/>
              <a:gd name="T11" fmla="*/ 727104739 h 2068"/>
              <a:gd name="T12" fmla="*/ 721720002 w 1467"/>
              <a:gd name="T13" fmla="*/ 715644248 h 2068"/>
              <a:gd name="T14" fmla="*/ 3825349 w 1467"/>
              <a:gd name="T15" fmla="*/ 1272886 h 2068"/>
              <a:gd name="T16" fmla="*/ 0 w 1467"/>
              <a:gd name="T17" fmla="*/ 0 h 2068"/>
              <a:gd name="T18" fmla="*/ 1142510660 w 1467"/>
              <a:gd name="T19" fmla="*/ 0 h 2068"/>
              <a:gd name="T20" fmla="*/ 1870605868 w 1467"/>
              <a:gd name="T21" fmla="*/ 727104739 h 20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467" h="2068">
                <a:moveTo>
                  <a:pt x="1467" y="571"/>
                </a:moveTo>
                <a:cubicBezTo>
                  <a:pt x="1467" y="1909"/>
                  <a:pt x="1467" y="1909"/>
                  <a:pt x="1467" y="1909"/>
                </a:cubicBezTo>
                <a:cubicBezTo>
                  <a:pt x="1467" y="1996"/>
                  <a:pt x="1396" y="2068"/>
                  <a:pt x="1309" y="2068"/>
                </a:cubicBezTo>
                <a:cubicBezTo>
                  <a:pt x="724" y="2068"/>
                  <a:pt x="724" y="2068"/>
                  <a:pt x="724" y="2068"/>
                </a:cubicBezTo>
                <a:cubicBezTo>
                  <a:pt x="637" y="2068"/>
                  <a:pt x="566" y="1996"/>
                  <a:pt x="566" y="1909"/>
                </a:cubicBezTo>
                <a:cubicBezTo>
                  <a:pt x="566" y="571"/>
                  <a:pt x="566" y="571"/>
                  <a:pt x="566" y="571"/>
                </a:cubicBezTo>
                <a:cubicBezTo>
                  <a:pt x="566" y="568"/>
                  <a:pt x="566" y="565"/>
                  <a:pt x="566" y="562"/>
                </a:cubicBezTo>
                <a:cubicBezTo>
                  <a:pt x="556" y="262"/>
                  <a:pt x="311" y="19"/>
                  <a:pt x="3" y="1"/>
                </a:cubicBezTo>
                <a:cubicBezTo>
                  <a:pt x="2" y="1"/>
                  <a:pt x="1" y="0"/>
                  <a:pt x="0" y="0"/>
                </a:cubicBezTo>
                <a:cubicBezTo>
                  <a:pt x="896" y="0"/>
                  <a:pt x="896" y="0"/>
                  <a:pt x="896" y="0"/>
                </a:cubicBezTo>
                <a:cubicBezTo>
                  <a:pt x="1211" y="0"/>
                  <a:pt x="1467" y="256"/>
                  <a:pt x="1467" y="571"/>
                </a:cubicBezTo>
                <a:close/>
              </a:path>
            </a:pathLst>
          </a:custGeom>
          <a:solidFill>
            <a:srgbClr val="EB5C5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35" name="Freeform 6"/>
          <p:cNvSpPr>
            <a:spLocks/>
          </p:cNvSpPr>
          <p:nvPr/>
        </p:nvSpPr>
        <p:spPr bwMode="auto">
          <a:xfrm>
            <a:off x="3906689" y="1131363"/>
            <a:ext cx="2332037" cy="1655763"/>
          </a:xfrm>
          <a:custGeom>
            <a:avLst/>
            <a:gdLst>
              <a:gd name="T0" fmla="*/ 726819327 w 2067"/>
              <a:gd name="T1" fmla="*/ 0 h 1468"/>
              <a:gd name="T2" fmla="*/ 2147483646 w 2067"/>
              <a:gd name="T3" fmla="*/ 0 h 1468"/>
              <a:gd name="T4" fmla="*/ 2147483646 w 2067"/>
              <a:gd name="T5" fmla="*/ 202274911 h 1468"/>
              <a:gd name="T6" fmla="*/ 2147483646 w 2067"/>
              <a:gd name="T7" fmla="*/ 945220732 h 1468"/>
              <a:gd name="T8" fmla="*/ 2147483646 w 2067"/>
              <a:gd name="T9" fmla="*/ 1147494515 h 1468"/>
              <a:gd name="T10" fmla="*/ 726819327 w 2067"/>
              <a:gd name="T11" fmla="*/ 1147494515 h 1468"/>
              <a:gd name="T12" fmla="*/ 715363350 w 2067"/>
              <a:gd name="T13" fmla="*/ 1147494515 h 1468"/>
              <a:gd name="T14" fmla="*/ 1272636 w 2067"/>
              <a:gd name="T15" fmla="*/ 1862452527 h 1468"/>
              <a:gd name="T16" fmla="*/ 0 w 2067"/>
              <a:gd name="T17" fmla="*/ 1867541630 h 1468"/>
              <a:gd name="T18" fmla="*/ 0 w 2067"/>
              <a:gd name="T19" fmla="*/ 726407365 h 1468"/>
              <a:gd name="T20" fmla="*/ 726819327 w 2067"/>
              <a:gd name="T21" fmla="*/ 0 h 14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067" h="1468">
                <a:moveTo>
                  <a:pt x="571" y="0"/>
                </a:moveTo>
                <a:cubicBezTo>
                  <a:pt x="1909" y="0"/>
                  <a:pt x="1909" y="0"/>
                  <a:pt x="1909" y="0"/>
                </a:cubicBezTo>
                <a:cubicBezTo>
                  <a:pt x="1996" y="0"/>
                  <a:pt x="2067" y="71"/>
                  <a:pt x="2067" y="159"/>
                </a:cubicBezTo>
                <a:cubicBezTo>
                  <a:pt x="2067" y="743"/>
                  <a:pt x="2067" y="743"/>
                  <a:pt x="2067" y="743"/>
                </a:cubicBezTo>
                <a:cubicBezTo>
                  <a:pt x="2067" y="831"/>
                  <a:pt x="1996" y="902"/>
                  <a:pt x="1909" y="902"/>
                </a:cubicBezTo>
                <a:cubicBezTo>
                  <a:pt x="571" y="902"/>
                  <a:pt x="571" y="902"/>
                  <a:pt x="571" y="902"/>
                </a:cubicBezTo>
                <a:cubicBezTo>
                  <a:pt x="568" y="902"/>
                  <a:pt x="565" y="902"/>
                  <a:pt x="562" y="902"/>
                </a:cubicBezTo>
                <a:cubicBezTo>
                  <a:pt x="261" y="911"/>
                  <a:pt x="19" y="1156"/>
                  <a:pt x="1" y="1464"/>
                </a:cubicBezTo>
                <a:cubicBezTo>
                  <a:pt x="0" y="1465"/>
                  <a:pt x="0" y="1467"/>
                  <a:pt x="0" y="1468"/>
                </a:cubicBezTo>
                <a:cubicBezTo>
                  <a:pt x="0" y="571"/>
                  <a:pt x="0" y="571"/>
                  <a:pt x="0" y="571"/>
                </a:cubicBezTo>
                <a:cubicBezTo>
                  <a:pt x="0" y="256"/>
                  <a:pt x="256" y="0"/>
                  <a:pt x="571" y="0"/>
                </a:cubicBezTo>
                <a:close/>
              </a:path>
            </a:pathLst>
          </a:custGeom>
          <a:solidFill>
            <a:srgbClr val="F5A63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36" name="Freeform 7"/>
          <p:cNvSpPr>
            <a:spLocks/>
          </p:cNvSpPr>
          <p:nvPr/>
        </p:nvSpPr>
        <p:spPr bwMode="auto">
          <a:xfrm>
            <a:off x="2865289" y="1145651"/>
            <a:ext cx="1657350" cy="2332037"/>
          </a:xfrm>
          <a:custGeom>
            <a:avLst/>
            <a:gdLst>
              <a:gd name="T0" fmla="*/ 0 w 1467"/>
              <a:gd name="T1" fmla="*/ 1903670672 h 2068"/>
              <a:gd name="T2" fmla="*/ 0 w 1467"/>
              <a:gd name="T3" fmla="*/ 202193697 h 2068"/>
              <a:gd name="T4" fmla="*/ 201469138 w 1467"/>
              <a:gd name="T5" fmla="*/ 0 h 2068"/>
              <a:gd name="T6" fmla="*/ 947416728 w 1467"/>
              <a:gd name="T7" fmla="*/ 0 h 2068"/>
              <a:gd name="T8" fmla="*/ 1148885866 w 1467"/>
              <a:gd name="T9" fmla="*/ 202193697 h 2068"/>
              <a:gd name="T10" fmla="*/ 1148885866 w 1467"/>
              <a:gd name="T11" fmla="*/ 1903670672 h 2068"/>
              <a:gd name="T12" fmla="*/ 1150161359 w 1467"/>
              <a:gd name="T13" fmla="*/ 1915115470 h 2068"/>
              <a:gd name="T14" fmla="*/ 1866780519 w 1467"/>
              <a:gd name="T15" fmla="*/ 2147483646 h 2068"/>
              <a:gd name="T16" fmla="*/ 1870605868 w 1467"/>
              <a:gd name="T17" fmla="*/ 2147483646 h 2068"/>
              <a:gd name="T18" fmla="*/ 728095207 w 1467"/>
              <a:gd name="T19" fmla="*/ 2147483646 h 2068"/>
              <a:gd name="T20" fmla="*/ 0 w 1467"/>
              <a:gd name="T21" fmla="*/ 1903670672 h 20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467" h="2068">
                <a:moveTo>
                  <a:pt x="0" y="1497"/>
                </a:moveTo>
                <a:cubicBezTo>
                  <a:pt x="0" y="159"/>
                  <a:pt x="0" y="159"/>
                  <a:pt x="0" y="159"/>
                </a:cubicBezTo>
                <a:cubicBezTo>
                  <a:pt x="0" y="72"/>
                  <a:pt x="71" y="0"/>
                  <a:pt x="158" y="0"/>
                </a:cubicBezTo>
                <a:cubicBezTo>
                  <a:pt x="743" y="0"/>
                  <a:pt x="743" y="0"/>
                  <a:pt x="743" y="0"/>
                </a:cubicBezTo>
                <a:cubicBezTo>
                  <a:pt x="830" y="0"/>
                  <a:pt x="901" y="72"/>
                  <a:pt x="901" y="159"/>
                </a:cubicBezTo>
                <a:cubicBezTo>
                  <a:pt x="901" y="1497"/>
                  <a:pt x="901" y="1497"/>
                  <a:pt x="901" y="1497"/>
                </a:cubicBezTo>
                <a:cubicBezTo>
                  <a:pt x="901" y="1500"/>
                  <a:pt x="901" y="1503"/>
                  <a:pt x="902" y="1506"/>
                </a:cubicBezTo>
                <a:cubicBezTo>
                  <a:pt x="911" y="1806"/>
                  <a:pt x="1156" y="2049"/>
                  <a:pt x="1464" y="2067"/>
                </a:cubicBezTo>
                <a:cubicBezTo>
                  <a:pt x="1465" y="2067"/>
                  <a:pt x="1466" y="2068"/>
                  <a:pt x="1467" y="2068"/>
                </a:cubicBezTo>
                <a:cubicBezTo>
                  <a:pt x="571" y="2068"/>
                  <a:pt x="571" y="2068"/>
                  <a:pt x="571" y="2068"/>
                </a:cubicBezTo>
                <a:cubicBezTo>
                  <a:pt x="256" y="2068"/>
                  <a:pt x="0" y="1812"/>
                  <a:pt x="0" y="1497"/>
                </a:cubicBezTo>
                <a:close/>
              </a:path>
            </a:pathLst>
          </a:custGeom>
          <a:solidFill>
            <a:srgbClr val="EB5C5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37" name="Freeform 8"/>
          <p:cNvSpPr>
            <a:spLocks/>
          </p:cNvSpPr>
          <p:nvPr/>
        </p:nvSpPr>
        <p:spPr bwMode="auto">
          <a:xfrm>
            <a:off x="2881164" y="2861738"/>
            <a:ext cx="2333625" cy="1655763"/>
          </a:xfrm>
          <a:custGeom>
            <a:avLst/>
            <a:gdLst>
              <a:gd name="T0" fmla="*/ 1904966976 w 2068"/>
              <a:gd name="T1" fmla="*/ 1867541630 h 1468"/>
              <a:gd name="T2" fmla="*/ 201058495 w 2068"/>
              <a:gd name="T3" fmla="*/ 1867541630 h 1468"/>
              <a:gd name="T4" fmla="*/ 0 w 2068"/>
              <a:gd name="T5" fmla="*/ 1665266719 h 1468"/>
              <a:gd name="T6" fmla="*/ 0 w 2068"/>
              <a:gd name="T7" fmla="*/ 922320898 h 1468"/>
              <a:gd name="T8" fmla="*/ 201058495 w 2068"/>
              <a:gd name="T9" fmla="*/ 720047115 h 1468"/>
              <a:gd name="T10" fmla="*/ 1904966976 w 2068"/>
              <a:gd name="T11" fmla="*/ 720047115 h 1468"/>
              <a:gd name="T12" fmla="*/ 1916419568 w 2068"/>
              <a:gd name="T13" fmla="*/ 720047115 h 1468"/>
              <a:gd name="T14" fmla="*/ 2147483646 w 2068"/>
              <a:gd name="T15" fmla="*/ 5089103 h 1468"/>
              <a:gd name="T16" fmla="*/ 2147483646 w 2068"/>
              <a:gd name="T17" fmla="*/ 0 h 1468"/>
              <a:gd name="T18" fmla="*/ 2147483646 w 2068"/>
              <a:gd name="T19" fmla="*/ 1141134264 h 1468"/>
              <a:gd name="T20" fmla="*/ 1904966976 w 2068"/>
              <a:gd name="T21" fmla="*/ 1867541630 h 14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068" h="1468">
                <a:moveTo>
                  <a:pt x="1497" y="1468"/>
                </a:moveTo>
                <a:cubicBezTo>
                  <a:pt x="158" y="1468"/>
                  <a:pt x="158" y="1468"/>
                  <a:pt x="158" y="1468"/>
                </a:cubicBezTo>
                <a:cubicBezTo>
                  <a:pt x="71" y="1468"/>
                  <a:pt x="0" y="1397"/>
                  <a:pt x="0" y="1309"/>
                </a:cubicBezTo>
                <a:cubicBezTo>
                  <a:pt x="0" y="725"/>
                  <a:pt x="0" y="725"/>
                  <a:pt x="0" y="725"/>
                </a:cubicBezTo>
                <a:cubicBezTo>
                  <a:pt x="0" y="637"/>
                  <a:pt x="71" y="566"/>
                  <a:pt x="158" y="566"/>
                </a:cubicBezTo>
                <a:cubicBezTo>
                  <a:pt x="1497" y="566"/>
                  <a:pt x="1497" y="566"/>
                  <a:pt x="1497" y="566"/>
                </a:cubicBezTo>
                <a:cubicBezTo>
                  <a:pt x="1500" y="566"/>
                  <a:pt x="1503" y="566"/>
                  <a:pt x="1506" y="566"/>
                </a:cubicBezTo>
                <a:cubicBezTo>
                  <a:pt x="1806" y="557"/>
                  <a:pt x="2049" y="312"/>
                  <a:pt x="2067" y="4"/>
                </a:cubicBezTo>
                <a:cubicBezTo>
                  <a:pt x="2067" y="3"/>
                  <a:pt x="2067" y="1"/>
                  <a:pt x="2068" y="0"/>
                </a:cubicBezTo>
                <a:cubicBezTo>
                  <a:pt x="2068" y="897"/>
                  <a:pt x="2068" y="897"/>
                  <a:pt x="2068" y="897"/>
                </a:cubicBezTo>
                <a:cubicBezTo>
                  <a:pt x="2068" y="1212"/>
                  <a:pt x="1811" y="1468"/>
                  <a:pt x="1497" y="1468"/>
                </a:cubicBezTo>
                <a:close/>
              </a:path>
            </a:pathLst>
          </a:custGeom>
          <a:solidFill>
            <a:srgbClr val="F5A63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38" name="矩形 24"/>
          <p:cNvSpPr>
            <a:spLocks noChangeArrowheads="1"/>
          </p:cNvSpPr>
          <p:nvPr/>
        </p:nvSpPr>
        <p:spPr bwMode="auto">
          <a:xfrm>
            <a:off x="2987824" y="1467913"/>
            <a:ext cx="6976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000" b="1" dirty="0" smtClean="0">
                <a:solidFill>
                  <a:prstClr val="white"/>
                </a:solidFill>
                <a:latin typeface="Impact" panose="020B0806030902050204" pitchFamily="34" charset="0"/>
                <a:ea typeface="微软雅黑" panose="020B0503020204020204" pitchFamily="34" charset="-122"/>
                <a:cs typeface="Adobe Naskh Medium" panose="01010101010101010101" pitchFamily="50" charset="-78"/>
              </a:rPr>
              <a:t>中国</a:t>
            </a:r>
            <a:endParaRPr lang="zh-CN" altLang="en-US" sz="2000" b="1" dirty="0">
              <a:solidFill>
                <a:prstClr val="white"/>
              </a:solidFill>
              <a:latin typeface="Impact" panose="020B0806030902050204" pitchFamily="34" charset="0"/>
              <a:ea typeface="微软雅黑" panose="020B0503020204020204" pitchFamily="34" charset="-122"/>
              <a:cs typeface="Adobe Naskh Medium" panose="01010101010101010101" pitchFamily="50" charset="-78"/>
            </a:endParaRPr>
          </a:p>
        </p:txBody>
      </p:sp>
      <p:sp>
        <p:nvSpPr>
          <p:cNvPr id="42" name="TextBox 57"/>
          <p:cNvSpPr txBox="1"/>
          <p:nvPr/>
        </p:nvSpPr>
        <p:spPr bwMode="auto">
          <a:xfrm>
            <a:off x="470727" y="1131590"/>
            <a:ext cx="2551327" cy="1586332"/>
          </a:xfrm>
          <a:prstGeom prst="rect">
            <a:avLst/>
          </a:prstGeom>
          <a:noFill/>
        </p:spPr>
        <p:txBody>
          <a:bodyPr wrap="square">
            <a:spAutoFit/>
          </a:bodyPr>
          <a:lstStyle/>
          <a:p>
            <a:pPr fontAlgn="auto">
              <a:lnSpc>
                <a:spcPct val="130000"/>
              </a:lnSpc>
              <a:spcBef>
                <a:spcPts val="0"/>
              </a:spcBef>
              <a:spcAft>
                <a:spcPts val="0"/>
              </a:spcAft>
              <a:defRPr/>
            </a:pP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中国大陆地区的</a:t>
            </a:r>
            <a:endParaRPr lang="en-US" altLang="zh-CN" sz="1867"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fontAlgn="auto">
              <a:lnSpc>
                <a:spcPct val="130000"/>
              </a:lnSpc>
              <a:spcBef>
                <a:spcPts val="0"/>
              </a:spcBef>
              <a:spcAft>
                <a:spcPts val="0"/>
              </a:spcAft>
              <a:defRPr/>
            </a:pP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机构、基金、企业</a:t>
            </a:r>
            <a:endParaRPr lang="en-US" altLang="zh-CN" sz="1867"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fontAlgn="auto">
              <a:lnSpc>
                <a:spcPct val="130000"/>
              </a:lnSpc>
              <a:spcBef>
                <a:spcPts val="0"/>
              </a:spcBef>
              <a:spcAft>
                <a:spcPts val="0"/>
              </a:spcAft>
              <a:defRPr/>
            </a:pP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投资人、创业者</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fontAlgn="auto">
              <a:lnSpc>
                <a:spcPct val="130000"/>
              </a:lnSpc>
              <a:spcBef>
                <a:spcPts val="0"/>
              </a:spcBef>
              <a:spcAft>
                <a:spcPts val="0"/>
              </a:spcAft>
              <a:defRPr/>
            </a:pP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以及参与的交易</a:t>
            </a:r>
            <a:endParaRPr lang="en-US" altLang="zh-CN" sz="1867"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p:txBody>
      </p:sp>
      <p:sp>
        <p:nvSpPr>
          <p:cNvPr id="43" name="TextBox 57"/>
          <p:cNvSpPr txBox="1"/>
          <p:nvPr/>
        </p:nvSpPr>
        <p:spPr bwMode="auto">
          <a:xfrm>
            <a:off x="6444208" y="1145651"/>
            <a:ext cx="2030512" cy="3827330"/>
          </a:xfrm>
          <a:prstGeom prst="rect">
            <a:avLst/>
          </a:prstGeom>
          <a:noFill/>
        </p:spPr>
        <p:txBody>
          <a:bodyPr wrap="square">
            <a:spAutoFit/>
          </a:bodyPr>
          <a:lstStyle/>
          <a:p>
            <a:pPr fontAlgn="auto">
              <a:lnSpc>
                <a:spcPct val="130000"/>
              </a:lnSpc>
              <a:spcBef>
                <a:spcPts val="0"/>
              </a:spcBef>
              <a:spcAft>
                <a:spcPts val="0"/>
              </a:spcAft>
              <a:defRPr/>
            </a:pP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rPr>
              <a:t>项目融资需求</a:t>
            </a:r>
            <a:endParaRPr lang="en-US" altLang="zh-CN" sz="1867" kern="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fontAlgn="auto">
              <a:lnSpc>
                <a:spcPct val="130000"/>
              </a:lnSpc>
              <a:spcBef>
                <a:spcPts val="0"/>
              </a:spcBef>
              <a:spcAft>
                <a:spcPts val="0"/>
              </a:spcAft>
              <a:defRPr/>
            </a:pP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rPr>
              <a:t>基金募资进程</a:t>
            </a:r>
            <a:endParaRPr lang="en-US" altLang="zh-CN" sz="1867" kern="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fontAlgn="auto">
              <a:lnSpc>
                <a:spcPct val="130000"/>
              </a:lnSpc>
              <a:spcBef>
                <a:spcPts val="0"/>
              </a:spcBef>
              <a:spcAft>
                <a:spcPts val="0"/>
              </a:spcAft>
              <a:defRPr/>
            </a:pP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rPr>
              <a:t>机构投资策略</a:t>
            </a:r>
            <a:endParaRPr lang="en-US" altLang="zh-CN" sz="1867" kern="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fontAlgn="auto">
              <a:lnSpc>
                <a:spcPct val="130000"/>
              </a:lnSpc>
              <a:spcBef>
                <a:spcPts val="0"/>
              </a:spcBef>
              <a:spcAft>
                <a:spcPts val="0"/>
              </a:spcAft>
              <a:defRPr/>
            </a:pP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rPr>
              <a:t>行业投资趋势</a:t>
            </a:r>
            <a:endParaRPr lang="en-US" altLang="zh-CN" sz="1867" kern="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30000"/>
              </a:lnSpc>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rPr>
              <a:t>企业融资</a:t>
            </a: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rPr>
              <a:t>估值</a:t>
            </a:r>
            <a:endParaRPr lang="en-US" altLang="zh-CN" sz="1867" kern="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30000"/>
              </a:lnSpc>
              <a:defRPr/>
            </a:pP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rPr>
              <a:t>项目退出回报</a:t>
            </a:r>
            <a:endParaRPr lang="en-US" altLang="zh-CN" sz="1867" kern="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30000"/>
              </a:lnSpc>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rPr>
              <a:t>私</a:t>
            </a: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rPr>
              <a:t>募政策法规</a:t>
            </a:r>
            <a:endParaRPr lang="en-US" altLang="zh-CN" sz="1867" kern="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30000"/>
              </a:lnSpc>
              <a:defRPr/>
            </a:pP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rPr>
              <a:t>经营异常提醒</a:t>
            </a:r>
            <a:endParaRPr lang="en-US" altLang="zh-CN" sz="1867" kern="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30000"/>
              </a:lnSpc>
              <a:defRPr/>
            </a:pP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rPr>
              <a:t>投资机构评价</a:t>
            </a:r>
            <a:endParaRPr lang="en-US" altLang="zh-CN" sz="1867" kern="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30000"/>
              </a:lnSpc>
              <a:defRPr/>
            </a:pPr>
            <a:r>
              <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rPr>
              <a:t>……</a:t>
            </a:r>
          </a:p>
        </p:txBody>
      </p:sp>
      <p:sp>
        <p:nvSpPr>
          <p:cNvPr id="46" name="矩形 24"/>
          <p:cNvSpPr>
            <a:spLocks noChangeArrowheads="1"/>
          </p:cNvSpPr>
          <p:nvPr/>
        </p:nvSpPr>
        <p:spPr bwMode="auto">
          <a:xfrm>
            <a:off x="5385484" y="1467913"/>
            <a:ext cx="6976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000" b="1" dirty="0" smtClean="0">
                <a:solidFill>
                  <a:prstClr val="white"/>
                </a:solidFill>
                <a:latin typeface="Impact" panose="020B0806030902050204" pitchFamily="34" charset="0"/>
                <a:ea typeface="微软雅黑" panose="020B0503020204020204" pitchFamily="34" charset="-122"/>
                <a:cs typeface="Adobe Naskh Medium" panose="01010101010101010101" pitchFamily="50" charset="-78"/>
              </a:rPr>
              <a:t>创业</a:t>
            </a:r>
            <a:endParaRPr lang="zh-CN" altLang="en-US" sz="2000" b="1" dirty="0">
              <a:solidFill>
                <a:prstClr val="white"/>
              </a:solidFill>
              <a:latin typeface="Impact" panose="020B0806030902050204" pitchFamily="34" charset="0"/>
              <a:ea typeface="微软雅黑" panose="020B0503020204020204" pitchFamily="34" charset="-122"/>
              <a:cs typeface="Adobe Naskh Medium" panose="01010101010101010101" pitchFamily="50" charset="-78"/>
            </a:endParaRPr>
          </a:p>
        </p:txBody>
      </p:sp>
      <p:sp>
        <p:nvSpPr>
          <p:cNvPr id="47" name="矩形 24"/>
          <p:cNvSpPr>
            <a:spLocks noChangeArrowheads="1"/>
          </p:cNvSpPr>
          <p:nvPr/>
        </p:nvSpPr>
        <p:spPr bwMode="auto">
          <a:xfrm>
            <a:off x="5458549" y="3795886"/>
            <a:ext cx="6976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000" b="1" dirty="0" smtClean="0">
                <a:solidFill>
                  <a:prstClr val="white"/>
                </a:solidFill>
                <a:latin typeface="Impact" panose="020B0806030902050204" pitchFamily="34" charset="0"/>
                <a:ea typeface="微软雅黑" panose="020B0503020204020204" pitchFamily="34" charset="-122"/>
                <a:cs typeface="Adobe Naskh Medium" panose="01010101010101010101" pitchFamily="50" charset="-78"/>
              </a:rPr>
              <a:t>投资</a:t>
            </a:r>
            <a:endParaRPr lang="zh-CN" altLang="en-US" sz="2000" b="1" dirty="0">
              <a:solidFill>
                <a:prstClr val="white"/>
              </a:solidFill>
              <a:latin typeface="Impact" panose="020B0806030902050204" pitchFamily="34" charset="0"/>
              <a:ea typeface="微软雅黑" panose="020B0503020204020204" pitchFamily="34" charset="-122"/>
              <a:cs typeface="Adobe Naskh Medium" panose="01010101010101010101" pitchFamily="50" charset="-78"/>
            </a:endParaRPr>
          </a:p>
        </p:txBody>
      </p:sp>
      <p:sp>
        <p:nvSpPr>
          <p:cNvPr id="48" name="矩形 24"/>
          <p:cNvSpPr>
            <a:spLocks noChangeArrowheads="1"/>
          </p:cNvSpPr>
          <p:nvPr/>
        </p:nvSpPr>
        <p:spPr bwMode="auto">
          <a:xfrm>
            <a:off x="2987824" y="3825351"/>
            <a:ext cx="95410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000" b="1" dirty="0">
                <a:solidFill>
                  <a:prstClr val="white"/>
                </a:solidFill>
                <a:latin typeface="Impact" panose="020B0806030902050204" pitchFamily="34" charset="0"/>
                <a:ea typeface="微软雅黑" panose="020B0503020204020204" pitchFamily="34" charset="-122"/>
                <a:cs typeface="Adobe Naskh Medium" panose="01010101010101010101" pitchFamily="50" charset="-78"/>
              </a:rPr>
              <a:t>大数据</a:t>
            </a:r>
          </a:p>
        </p:txBody>
      </p:sp>
      <p:sp>
        <p:nvSpPr>
          <p:cNvPr id="49" name="文本框 48"/>
          <p:cNvSpPr txBox="1"/>
          <p:nvPr/>
        </p:nvSpPr>
        <p:spPr>
          <a:xfrm>
            <a:off x="3900075" y="2571750"/>
            <a:ext cx="1392005" cy="477054"/>
          </a:xfrm>
          <a:prstGeom prst="rect">
            <a:avLst/>
          </a:prstGeom>
          <a:noFill/>
        </p:spPr>
        <p:txBody>
          <a:bodyPr wrap="square" rtlCol="0">
            <a:spAutoFit/>
          </a:bodyPr>
          <a:lstStyle/>
          <a:p>
            <a:pPr algn="ctr"/>
            <a:r>
              <a:rPr lang="zh-CN" altLang="en-US" sz="2500" b="1" spc="300" dirty="0" smtClean="0">
                <a:solidFill>
                  <a:srgbClr val="353943"/>
                </a:solidFill>
                <a:latin typeface="微软雅黑" panose="020B0503020204020204" pitchFamily="34" charset="-122"/>
                <a:ea typeface="微软雅黑" panose="020B0503020204020204" pitchFamily="34" charset="-122"/>
              </a:rPr>
              <a:t>平台</a:t>
            </a:r>
            <a:endParaRPr lang="en-US" altLang="zh-CN" sz="2500" b="1" spc="300" dirty="0" smtClean="0">
              <a:solidFill>
                <a:srgbClr val="353943"/>
              </a:solidFill>
              <a:latin typeface="微软雅黑" panose="020B0503020204020204" pitchFamily="34" charset="-122"/>
              <a:ea typeface="微软雅黑" panose="020B0503020204020204" pitchFamily="34" charset="-122"/>
            </a:endParaRPr>
          </a:p>
        </p:txBody>
      </p:sp>
      <p:sp>
        <p:nvSpPr>
          <p:cNvPr id="20" name="TextBox 57"/>
          <p:cNvSpPr txBox="1"/>
          <p:nvPr/>
        </p:nvSpPr>
        <p:spPr bwMode="auto">
          <a:xfrm>
            <a:off x="467544" y="3052263"/>
            <a:ext cx="2673350" cy="1959832"/>
          </a:xfrm>
          <a:prstGeom prst="rect">
            <a:avLst/>
          </a:prstGeom>
          <a:noFill/>
        </p:spPr>
        <p:txBody>
          <a:bodyPr>
            <a:spAutoFit/>
          </a:bodyPr>
          <a:lstStyle/>
          <a:p>
            <a:pPr fontAlgn="auto">
              <a:lnSpc>
                <a:spcPct val="130000"/>
              </a:lnSpc>
              <a:spcBef>
                <a:spcPts val="0"/>
              </a:spcBef>
              <a:spcAft>
                <a:spcPts val="0"/>
              </a:spcAft>
              <a:defRPr/>
            </a:pPr>
            <a:r>
              <a:rPr lang="en-US" altLang="zh-CN" sz="1867"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1990</a:t>
            </a: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年以来的交易</a:t>
            </a:r>
            <a:endParaRPr lang="en-US" altLang="zh-CN" sz="1867"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rPr>
              <a:t>数</a:t>
            </a: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rPr>
              <a:t>千万工商注册企业</a:t>
            </a:r>
            <a:endParaRPr lang="en-US" altLang="zh-CN" sz="1867" kern="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fontAlgn="auto">
              <a:lnSpc>
                <a:spcPct val="130000"/>
              </a:lnSpc>
              <a:spcBef>
                <a:spcPts val="0"/>
              </a:spcBef>
              <a:spcAft>
                <a:spcPts val="0"/>
              </a:spcAft>
              <a:defRPr/>
            </a:pP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rPr>
              <a:t>数百万份研究报告</a:t>
            </a:r>
            <a:endParaRPr lang="en-US" altLang="zh-CN" sz="1867" kern="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fontAlgn="auto">
              <a:lnSpc>
                <a:spcPct val="130000"/>
              </a:lnSpc>
              <a:spcBef>
                <a:spcPts val="0"/>
              </a:spcBef>
              <a:spcAft>
                <a:spcPts val="0"/>
              </a:spcAft>
              <a:defRPr/>
            </a:pP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rPr>
              <a:t>数十万创业项目</a:t>
            </a:r>
            <a:endParaRPr lang="en-US" altLang="zh-CN" sz="1867" kern="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fontAlgn="auto">
              <a:lnSpc>
                <a:spcPct val="130000"/>
              </a:lnSpc>
              <a:spcBef>
                <a:spcPts val="0"/>
              </a:spcBef>
              <a:spcAft>
                <a:spcPts val="0"/>
              </a:spcAft>
              <a:defRPr/>
            </a:pPr>
            <a:r>
              <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rPr>
              <a:t>……</a:t>
            </a:r>
          </a:p>
        </p:txBody>
      </p:sp>
    </p:spTree>
    <p:extLst>
      <p:ext uri="{BB962C8B-B14F-4D97-AF65-F5344CB8AC3E}">
        <p14:creationId xmlns:p14="http://schemas.microsoft.com/office/powerpoint/2010/main" val="2616165641"/>
      </p:ext>
    </p:extLst>
  </p:cSld>
  <p:clrMapOvr>
    <a:masterClrMapping/>
  </p:clrMapOvr>
  <p:transition spd="med">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02"/>
            <a:ext cx="9144000" cy="5142895"/>
          </a:xfrm>
          <a:prstGeom prst="rect">
            <a:avLst/>
          </a:prstGeom>
        </p:spPr>
      </p:pic>
      <p:sp>
        <p:nvSpPr>
          <p:cNvPr id="11" name="矩形 10"/>
          <p:cNvSpPr/>
          <p:nvPr/>
        </p:nvSpPr>
        <p:spPr>
          <a:xfrm>
            <a:off x="540728" y="555526"/>
            <a:ext cx="1464543" cy="1605904"/>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21"/>
          <p:cNvSpPr txBox="1"/>
          <p:nvPr/>
        </p:nvSpPr>
        <p:spPr>
          <a:xfrm>
            <a:off x="650736" y="502683"/>
            <a:ext cx="5577448" cy="369332"/>
          </a:xfrm>
          <a:prstGeom prst="rect">
            <a:avLst/>
          </a:prstGeom>
          <a:noFill/>
        </p:spPr>
        <p:txBody>
          <a:bodyPr wrap="square" rtlCol="0">
            <a:spAutoFit/>
          </a:bodyPr>
          <a:lstStyle/>
          <a:p>
            <a:r>
              <a:rPr lang="zh-CN" altLang="en-US" b="1" spc="300" dirty="0" smtClean="0">
                <a:solidFill>
                  <a:srgbClr val="4B4B4B"/>
                </a:solidFill>
                <a:latin typeface="微软雅黑" panose="020B0503020204020204" pitchFamily="34" charset="-122"/>
                <a:ea typeface="微软雅黑" panose="020B0503020204020204" pitchFamily="34" charset="-122"/>
              </a:rPr>
              <a:t>私募通股权投资全流程</a:t>
            </a:r>
            <a:endParaRPr lang="zh-CN" altLang="en-US" b="1" spc="300" dirty="0">
              <a:solidFill>
                <a:srgbClr val="4B4B4B"/>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3"/>
          <a:stretch>
            <a:fillRect/>
          </a:stretch>
        </p:blipFill>
        <p:spPr>
          <a:xfrm>
            <a:off x="471969" y="340966"/>
            <a:ext cx="579908" cy="692766"/>
          </a:xfrm>
          <a:prstGeom prst="rect">
            <a:avLst/>
          </a:prstGeom>
        </p:spPr>
      </p:pic>
      <p:sp>
        <p:nvSpPr>
          <p:cNvPr id="14" name="TextBox 21"/>
          <p:cNvSpPr txBox="1"/>
          <p:nvPr/>
        </p:nvSpPr>
        <p:spPr>
          <a:xfrm>
            <a:off x="8636386" y="1004105"/>
            <a:ext cx="400110" cy="2059179"/>
          </a:xfrm>
          <a:prstGeom prst="rect">
            <a:avLst/>
          </a:prstGeom>
          <a:noFill/>
        </p:spPr>
        <p:txBody>
          <a:bodyPr vert="eaVert" wrap="square" rtlCol="0">
            <a:spAutoFit/>
          </a:bodyPr>
          <a:lstStyle/>
          <a:p>
            <a:r>
              <a:rPr lang="zh-CN" altLang="en-US" sz="1400" spc="300" dirty="0">
                <a:solidFill>
                  <a:srgbClr val="F4C400"/>
                </a:solidFill>
                <a:latin typeface="微软雅黑" panose="020B0503020204020204" pitchFamily="34" charset="-122"/>
                <a:ea typeface="微软雅黑" panose="020B0503020204020204" pitchFamily="34" charset="-122"/>
              </a:rPr>
              <a:t>私募</a:t>
            </a:r>
            <a:r>
              <a:rPr lang="zh-CN" altLang="en-US" sz="1400" spc="300" dirty="0" smtClean="0">
                <a:solidFill>
                  <a:srgbClr val="F4C400"/>
                </a:solidFill>
                <a:latin typeface="微软雅黑" panose="020B0503020204020204" pitchFamily="34" charset="-122"/>
                <a:ea typeface="微软雅黑" panose="020B0503020204020204" pitchFamily="34" charset="-122"/>
              </a:rPr>
              <a:t>通有哪些数据</a:t>
            </a:r>
            <a:endParaRPr lang="zh-CN" altLang="en-US" sz="1400" spc="300" dirty="0">
              <a:solidFill>
                <a:srgbClr val="F4C400"/>
              </a:solidFill>
              <a:latin typeface="微软雅黑" panose="020B0503020204020204" pitchFamily="34" charset="-122"/>
              <a:ea typeface="微软雅黑" panose="020B0503020204020204" pitchFamily="34" charset="-122"/>
            </a:endParaRPr>
          </a:p>
        </p:txBody>
      </p:sp>
      <p:sp>
        <p:nvSpPr>
          <p:cNvPr id="38" name="矩形 24"/>
          <p:cNvSpPr>
            <a:spLocks noChangeArrowheads="1"/>
          </p:cNvSpPr>
          <p:nvPr/>
        </p:nvSpPr>
        <p:spPr bwMode="auto">
          <a:xfrm>
            <a:off x="2987824" y="1467913"/>
            <a:ext cx="6976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000" b="1" dirty="0" smtClean="0">
                <a:solidFill>
                  <a:prstClr val="white"/>
                </a:solidFill>
                <a:latin typeface="Impact" panose="020B0806030902050204" pitchFamily="34" charset="0"/>
                <a:ea typeface="微软雅黑" panose="020B0503020204020204" pitchFamily="34" charset="-122"/>
                <a:cs typeface="Adobe Naskh Medium" panose="01010101010101010101" pitchFamily="50" charset="-78"/>
              </a:rPr>
              <a:t>中国</a:t>
            </a:r>
            <a:endParaRPr lang="zh-CN" altLang="en-US" sz="2000" b="1" dirty="0">
              <a:solidFill>
                <a:prstClr val="white"/>
              </a:solidFill>
              <a:latin typeface="Impact" panose="020B0806030902050204" pitchFamily="34" charset="0"/>
              <a:ea typeface="微软雅黑" panose="020B0503020204020204" pitchFamily="34" charset="-122"/>
              <a:cs typeface="Adobe Naskh Medium" panose="01010101010101010101" pitchFamily="50" charset="-78"/>
            </a:endParaRPr>
          </a:p>
        </p:txBody>
      </p:sp>
      <p:sp>
        <p:nvSpPr>
          <p:cNvPr id="46" name="矩形 24"/>
          <p:cNvSpPr>
            <a:spLocks noChangeArrowheads="1"/>
          </p:cNvSpPr>
          <p:nvPr/>
        </p:nvSpPr>
        <p:spPr bwMode="auto">
          <a:xfrm>
            <a:off x="4761116" y="1467913"/>
            <a:ext cx="146706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000" b="1" dirty="0" smtClean="0">
                <a:solidFill>
                  <a:prstClr val="white"/>
                </a:solidFill>
                <a:latin typeface="Impact" panose="020B0806030902050204" pitchFamily="34" charset="0"/>
                <a:ea typeface="微软雅黑" panose="020B0503020204020204" pitchFamily="34" charset="-122"/>
                <a:cs typeface="Adobe Naskh Medium" panose="01010101010101010101" pitchFamily="50" charset="-78"/>
              </a:rPr>
              <a:t>创业与投资</a:t>
            </a:r>
            <a:endParaRPr lang="zh-CN" altLang="en-US" sz="2000" b="1" dirty="0">
              <a:solidFill>
                <a:prstClr val="white"/>
              </a:solidFill>
              <a:latin typeface="Impact" panose="020B0806030902050204" pitchFamily="34" charset="0"/>
              <a:ea typeface="微软雅黑" panose="020B0503020204020204" pitchFamily="34" charset="-122"/>
              <a:cs typeface="Adobe Naskh Medium" panose="01010101010101010101" pitchFamily="50" charset="-78"/>
            </a:endParaRPr>
          </a:p>
        </p:txBody>
      </p:sp>
      <p:sp>
        <p:nvSpPr>
          <p:cNvPr id="47" name="矩形 24"/>
          <p:cNvSpPr>
            <a:spLocks noChangeArrowheads="1"/>
          </p:cNvSpPr>
          <p:nvPr/>
        </p:nvSpPr>
        <p:spPr bwMode="auto">
          <a:xfrm>
            <a:off x="5274077" y="3825351"/>
            <a:ext cx="95410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000" b="1" dirty="0" smtClean="0">
                <a:solidFill>
                  <a:prstClr val="white"/>
                </a:solidFill>
                <a:latin typeface="Impact" panose="020B0806030902050204" pitchFamily="34" charset="0"/>
                <a:ea typeface="微软雅黑" panose="020B0503020204020204" pitchFamily="34" charset="-122"/>
                <a:cs typeface="Adobe Naskh Medium" panose="01010101010101010101" pitchFamily="50" charset="-78"/>
              </a:rPr>
              <a:t>大数据</a:t>
            </a:r>
            <a:endParaRPr lang="zh-CN" altLang="en-US" sz="2000" b="1" dirty="0">
              <a:solidFill>
                <a:prstClr val="white"/>
              </a:solidFill>
              <a:latin typeface="Impact" panose="020B0806030902050204" pitchFamily="34" charset="0"/>
              <a:ea typeface="微软雅黑" panose="020B0503020204020204" pitchFamily="34" charset="-122"/>
              <a:cs typeface="Adobe Naskh Medium" panose="01010101010101010101" pitchFamily="50" charset="-78"/>
            </a:endParaRPr>
          </a:p>
        </p:txBody>
      </p:sp>
      <p:sp>
        <p:nvSpPr>
          <p:cNvPr id="48" name="矩形 24"/>
          <p:cNvSpPr>
            <a:spLocks noChangeArrowheads="1"/>
          </p:cNvSpPr>
          <p:nvPr/>
        </p:nvSpPr>
        <p:spPr bwMode="auto">
          <a:xfrm>
            <a:off x="2987824" y="3825351"/>
            <a:ext cx="6976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000" b="1" dirty="0" smtClean="0">
                <a:solidFill>
                  <a:prstClr val="white"/>
                </a:solidFill>
                <a:latin typeface="Impact" panose="020B0806030902050204" pitchFamily="34" charset="0"/>
                <a:ea typeface="微软雅黑" panose="020B0503020204020204" pitchFamily="34" charset="-122"/>
                <a:cs typeface="Adobe Naskh Medium" panose="01010101010101010101" pitchFamily="50" charset="-78"/>
              </a:rPr>
              <a:t>平台</a:t>
            </a:r>
            <a:endParaRPr lang="zh-CN" altLang="en-US" sz="2000" b="1" dirty="0">
              <a:solidFill>
                <a:prstClr val="white"/>
              </a:solidFill>
              <a:latin typeface="Impact" panose="020B0806030902050204" pitchFamily="34" charset="0"/>
              <a:ea typeface="微软雅黑" panose="020B0503020204020204" pitchFamily="34" charset="-122"/>
              <a:cs typeface="Adobe Naskh Medium" panose="01010101010101010101" pitchFamily="50" charset="-78"/>
            </a:endParaRPr>
          </a:p>
        </p:txBody>
      </p:sp>
      <p:sp>
        <p:nvSpPr>
          <p:cNvPr id="25" name="Freeform 6"/>
          <p:cNvSpPr>
            <a:spLocks/>
          </p:cNvSpPr>
          <p:nvPr/>
        </p:nvSpPr>
        <p:spPr bwMode="auto">
          <a:xfrm>
            <a:off x="6222464" y="2208684"/>
            <a:ext cx="2507603" cy="1282254"/>
          </a:xfrm>
          <a:custGeom>
            <a:avLst/>
            <a:gdLst>
              <a:gd name="T0" fmla="*/ 0 w 661"/>
              <a:gd name="T1" fmla="*/ 0 h 338"/>
              <a:gd name="T2" fmla="*/ 564 w 661"/>
              <a:gd name="T3" fmla="*/ 0 h 338"/>
              <a:gd name="T4" fmla="*/ 661 w 661"/>
              <a:gd name="T5" fmla="*/ 169 h 338"/>
              <a:gd name="T6" fmla="*/ 564 w 661"/>
              <a:gd name="T7" fmla="*/ 338 h 338"/>
              <a:gd name="T8" fmla="*/ 0 w 661"/>
              <a:gd name="T9" fmla="*/ 338 h 338"/>
              <a:gd name="T10" fmla="*/ 0 w 661"/>
              <a:gd name="T11" fmla="*/ 0 h 338"/>
            </a:gdLst>
            <a:ahLst/>
            <a:cxnLst>
              <a:cxn ang="0">
                <a:pos x="T0" y="T1"/>
              </a:cxn>
              <a:cxn ang="0">
                <a:pos x="T2" y="T3"/>
              </a:cxn>
              <a:cxn ang="0">
                <a:pos x="T4" y="T5"/>
              </a:cxn>
              <a:cxn ang="0">
                <a:pos x="T6" y="T7"/>
              </a:cxn>
              <a:cxn ang="0">
                <a:pos x="T8" y="T9"/>
              </a:cxn>
              <a:cxn ang="0">
                <a:pos x="T10" y="T11"/>
              </a:cxn>
            </a:cxnLst>
            <a:rect l="0" t="0" r="r" b="b"/>
            <a:pathLst>
              <a:path w="661" h="338">
                <a:moveTo>
                  <a:pt x="0" y="0"/>
                </a:moveTo>
                <a:lnTo>
                  <a:pt x="564" y="0"/>
                </a:lnTo>
                <a:lnTo>
                  <a:pt x="661" y="169"/>
                </a:lnTo>
                <a:lnTo>
                  <a:pt x="564" y="338"/>
                </a:lnTo>
                <a:lnTo>
                  <a:pt x="0" y="338"/>
                </a:lnTo>
                <a:lnTo>
                  <a:pt x="0" y="0"/>
                </a:lnTo>
                <a:close/>
              </a:path>
            </a:pathLst>
          </a:custGeom>
          <a:solidFill>
            <a:srgbClr val="F5A63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200">
              <a:solidFill>
                <a:prstClr val="black"/>
              </a:solidFill>
              <a:ea typeface="微软雅黑" panose="020B0503020204020204" pitchFamily="34" charset="-122"/>
              <a:cs typeface="Arial" panose="020B0604020202020204" pitchFamily="34" charset="0"/>
            </a:endParaRPr>
          </a:p>
        </p:txBody>
      </p:sp>
      <p:sp>
        <p:nvSpPr>
          <p:cNvPr id="29" name="Freeform 7"/>
          <p:cNvSpPr>
            <a:spLocks/>
          </p:cNvSpPr>
          <p:nvPr/>
        </p:nvSpPr>
        <p:spPr bwMode="auto">
          <a:xfrm>
            <a:off x="4287702" y="2208684"/>
            <a:ext cx="2500016" cy="1282254"/>
          </a:xfrm>
          <a:custGeom>
            <a:avLst/>
            <a:gdLst>
              <a:gd name="T0" fmla="*/ 0 w 659"/>
              <a:gd name="T1" fmla="*/ 0 h 338"/>
              <a:gd name="T2" fmla="*/ 564 w 659"/>
              <a:gd name="T3" fmla="*/ 0 h 338"/>
              <a:gd name="T4" fmla="*/ 659 w 659"/>
              <a:gd name="T5" fmla="*/ 169 h 338"/>
              <a:gd name="T6" fmla="*/ 564 w 659"/>
              <a:gd name="T7" fmla="*/ 338 h 338"/>
              <a:gd name="T8" fmla="*/ 0 w 659"/>
              <a:gd name="T9" fmla="*/ 338 h 338"/>
              <a:gd name="T10" fmla="*/ 0 w 659"/>
              <a:gd name="T11" fmla="*/ 0 h 338"/>
            </a:gdLst>
            <a:ahLst/>
            <a:cxnLst>
              <a:cxn ang="0">
                <a:pos x="T0" y="T1"/>
              </a:cxn>
              <a:cxn ang="0">
                <a:pos x="T2" y="T3"/>
              </a:cxn>
              <a:cxn ang="0">
                <a:pos x="T4" y="T5"/>
              </a:cxn>
              <a:cxn ang="0">
                <a:pos x="T6" y="T7"/>
              </a:cxn>
              <a:cxn ang="0">
                <a:pos x="T8" y="T9"/>
              </a:cxn>
              <a:cxn ang="0">
                <a:pos x="T10" y="T11"/>
              </a:cxn>
            </a:cxnLst>
            <a:rect l="0" t="0" r="r" b="b"/>
            <a:pathLst>
              <a:path w="659" h="338">
                <a:moveTo>
                  <a:pt x="0" y="0"/>
                </a:moveTo>
                <a:lnTo>
                  <a:pt x="564" y="0"/>
                </a:lnTo>
                <a:lnTo>
                  <a:pt x="659" y="169"/>
                </a:lnTo>
                <a:lnTo>
                  <a:pt x="564" y="338"/>
                </a:lnTo>
                <a:lnTo>
                  <a:pt x="0" y="338"/>
                </a:lnTo>
                <a:lnTo>
                  <a:pt x="0" y="0"/>
                </a:lnTo>
                <a:close/>
              </a:path>
            </a:pathLst>
          </a:custGeom>
          <a:solidFill>
            <a:srgbClr val="EB5C5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200">
              <a:solidFill>
                <a:prstClr val="black"/>
              </a:solidFill>
              <a:ea typeface="微软雅黑" panose="020B0503020204020204" pitchFamily="34" charset="-122"/>
              <a:cs typeface="Arial" panose="020B0604020202020204" pitchFamily="34" charset="0"/>
            </a:endParaRPr>
          </a:p>
        </p:txBody>
      </p:sp>
      <p:sp>
        <p:nvSpPr>
          <p:cNvPr id="33" name="Freeform 8"/>
          <p:cNvSpPr>
            <a:spLocks/>
          </p:cNvSpPr>
          <p:nvPr/>
        </p:nvSpPr>
        <p:spPr bwMode="auto">
          <a:xfrm>
            <a:off x="2349146" y="2208684"/>
            <a:ext cx="2496222" cy="1282254"/>
          </a:xfrm>
          <a:custGeom>
            <a:avLst/>
            <a:gdLst>
              <a:gd name="T0" fmla="*/ 0 w 658"/>
              <a:gd name="T1" fmla="*/ 0 h 338"/>
              <a:gd name="T2" fmla="*/ 564 w 658"/>
              <a:gd name="T3" fmla="*/ 0 h 338"/>
              <a:gd name="T4" fmla="*/ 658 w 658"/>
              <a:gd name="T5" fmla="*/ 169 h 338"/>
              <a:gd name="T6" fmla="*/ 564 w 658"/>
              <a:gd name="T7" fmla="*/ 338 h 338"/>
              <a:gd name="T8" fmla="*/ 0 w 658"/>
              <a:gd name="T9" fmla="*/ 338 h 338"/>
              <a:gd name="T10" fmla="*/ 0 w 658"/>
              <a:gd name="T11" fmla="*/ 0 h 338"/>
            </a:gdLst>
            <a:ahLst/>
            <a:cxnLst>
              <a:cxn ang="0">
                <a:pos x="T0" y="T1"/>
              </a:cxn>
              <a:cxn ang="0">
                <a:pos x="T2" y="T3"/>
              </a:cxn>
              <a:cxn ang="0">
                <a:pos x="T4" y="T5"/>
              </a:cxn>
              <a:cxn ang="0">
                <a:pos x="T6" y="T7"/>
              </a:cxn>
              <a:cxn ang="0">
                <a:pos x="T8" y="T9"/>
              </a:cxn>
              <a:cxn ang="0">
                <a:pos x="T10" y="T11"/>
              </a:cxn>
            </a:cxnLst>
            <a:rect l="0" t="0" r="r" b="b"/>
            <a:pathLst>
              <a:path w="658" h="338">
                <a:moveTo>
                  <a:pt x="0" y="0"/>
                </a:moveTo>
                <a:lnTo>
                  <a:pt x="564" y="0"/>
                </a:lnTo>
                <a:lnTo>
                  <a:pt x="658" y="169"/>
                </a:lnTo>
                <a:lnTo>
                  <a:pt x="564" y="338"/>
                </a:lnTo>
                <a:lnTo>
                  <a:pt x="0" y="338"/>
                </a:lnTo>
                <a:lnTo>
                  <a:pt x="0" y="0"/>
                </a:lnTo>
                <a:close/>
              </a:path>
            </a:pathLst>
          </a:custGeom>
          <a:solidFill>
            <a:srgbClr val="F5A63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200">
              <a:solidFill>
                <a:prstClr val="black"/>
              </a:solidFill>
              <a:ea typeface="微软雅黑" panose="020B0503020204020204" pitchFamily="34" charset="-122"/>
              <a:cs typeface="Arial" panose="020B0604020202020204" pitchFamily="34" charset="0"/>
            </a:endParaRPr>
          </a:p>
        </p:txBody>
      </p:sp>
      <p:sp>
        <p:nvSpPr>
          <p:cNvPr id="50" name="Freeform 9"/>
          <p:cNvSpPr>
            <a:spLocks/>
          </p:cNvSpPr>
          <p:nvPr/>
        </p:nvSpPr>
        <p:spPr bwMode="auto">
          <a:xfrm>
            <a:off x="406797" y="2208684"/>
            <a:ext cx="2500016" cy="1282254"/>
          </a:xfrm>
          <a:custGeom>
            <a:avLst/>
            <a:gdLst>
              <a:gd name="T0" fmla="*/ 0 w 659"/>
              <a:gd name="T1" fmla="*/ 0 h 338"/>
              <a:gd name="T2" fmla="*/ 564 w 659"/>
              <a:gd name="T3" fmla="*/ 0 h 338"/>
              <a:gd name="T4" fmla="*/ 659 w 659"/>
              <a:gd name="T5" fmla="*/ 169 h 338"/>
              <a:gd name="T6" fmla="*/ 564 w 659"/>
              <a:gd name="T7" fmla="*/ 338 h 338"/>
              <a:gd name="T8" fmla="*/ 0 w 659"/>
              <a:gd name="T9" fmla="*/ 338 h 338"/>
              <a:gd name="T10" fmla="*/ 0 w 659"/>
              <a:gd name="T11" fmla="*/ 0 h 338"/>
            </a:gdLst>
            <a:ahLst/>
            <a:cxnLst>
              <a:cxn ang="0">
                <a:pos x="T0" y="T1"/>
              </a:cxn>
              <a:cxn ang="0">
                <a:pos x="T2" y="T3"/>
              </a:cxn>
              <a:cxn ang="0">
                <a:pos x="T4" y="T5"/>
              </a:cxn>
              <a:cxn ang="0">
                <a:pos x="T6" y="T7"/>
              </a:cxn>
              <a:cxn ang="0">
                <a:pos x="T8" y="T9"/>
              </a:cxn>
              <a:cxn ang="0">
                <a:pos x="T10" y="T11"/>
              </a:cxn>
            </a:cxnLst>
            <a:rect l="0" t="0" r="r" b="b"/>
            <a:pathLst>
              <a:path w="659" h="338">
                <a:moveTo>
                  <a:pt x="0" y="0"/>
                </a:moveTo>
                <a:lnTo>
                  <a:pt x="564" y="0"/>
                </a:lnTo>
                <a:lnTo>
                  <a:pt x="659" y="169"/>
                </a:lnTo>
                <a:lnTo>
                  <a:pt x="564" y="338"/>
                </a:lnTo>
                <a:lnTo>
                  <a:pt x="0" y="338"/>
                </a:lnTo>
                <a:lnTo>
                  <a:pt x="0" y="0"/>
                </a:lnTo>
                <a:close/>
              </a:path>
            </a:pathLst>
          </a:custGeom>
          <a:solidFill>
            <a:srgbClr val="EB5C5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200" dirty="0">
              <a:solidFill>
                <a:prstClr val="black"/>
              </a:solidFill>
              <a:ea typeface="微软雅黑" panose="020B0503020204020204" pitchFamily="34" charset="-122"/>
              <a:cs typeface="Arial" panose="020B0604020202020204" pitchFamily="34" charset="0"/>
            </a:endParaRPr>
          </a:p>
        </p:txBody>
      </p:sp>
      <p:sp>
        <p:nvSpPr>
          <p:cNvPr id="51" name="文本框 45"/>
          <p:cNvSpPr txBox="1"/>
          <p:nvPr/>
        </p:nvSpPr>
        <p:spPr>
          <a:xfrm>
            <a:off x="717361" y="3025284"/>
            <a:ext cx="1005403" cy="338554"/>
          </a:xfrm>
          <a:prstGeom prst="rect">
            <a:avLst/>
          </a:prstGeom>
          <a:noFill/>
        </p:spPr>
        <p:txBody>
          <a:bodyPr wrap="none">
            <a:spAutoFit/>
          </a:bodyPr>
          <a:lstStyle/>
          <a:p>
            <a:pPr fontAlgn="auto">
              <a:spcBef>
                <a:spcPts val="0"/>
              </a:spcBef>
              <a:spcAft>
                <a:spcPts val="0"/>
              </a:spcAft>
              <a:defRPr/>
            </a:pPr>
            <a:r>
              <a:rPr lang="zh-CN" altLang="en-US" sz="1600" dirty="0" smtClean="0">
                <a:solidFill>
                  <a:prstClr val="white"/>
                </a:solidFill>
                <a:ea typeface="微软雅黑" panose="020B0503020204020204" pitchFamily="34" charset="-122"/>
                <a:cs typeface="Arial" panose="020B0604020202020204" pitchFamily="34" charset="0"/>
              </a:rPr>
              <a:t>基金募集</a:t>
            </a:r>
            <a:endParaRPr lang="en-US" altLang="zh-CN" sz="1600" dirty="0">
              <a:solidFill>
                <a:prstClr val="white"/>
              </a:solidFill>
              <a:ea typeface="微软雅黑" panose="020B0503020204020204" pitchFamily="34" charset="-122"/>
              <a:cs typeface="Arial" panose="020B0604020202020204" pitchFamily="34" charset="0"/>
            </a:endParaRPr>
          </a:p>
        </p:txBody>
      </p:sp>
      <p:sp>
        <p:nvSpPr>
          <p:cNvPr id="52" name="文本框 46"/>
          <p:cNvSpPr txBox="1"/>
          <p:nvPr/>
        </p:nvSpPr>
        <p:spPr>
          <a:xfrm>
            <a:off x="717361" y="2439516"/>
            <a:ext cx="569387" cy="553998"/>
          </a:xfrm>
          <a:prstGeom prst="rect">
            <a:avLst/>
          </a:prstGeom>
          <a:noFill/>
        </p:spPr>
        <p:txBody>
          <a:bodyPr wrap="none">
            <a:spAutoFit/>
          </a:bodyPr>
          <a:lstStyle/>
          <a:p>
            <a:pPr fontAlgn="auto">
              <a:spcBef>
                <a:spcPts val="0"/>
              </a:spcBef>
              <a:spcAft>
                <a:spcPts val="0"/>
              </a:spcAft>
              <a:defRPr/>
            </a:pPr>
            <a:r>
              <a:rPr lang="zh-CN" altLang="en-US" sz="3000" b="1" dirty="0" smtClean="0">
                <a:solidFill>
                  <a:prstClr val="white"/>
                </a:solidFill>
                <a:ea typeface="微软雅黑" panose="020B0503020204020204" pitchFamily="34" charset="-122"/>
                <a:cs typeface="Arial" panose="020B0604020202020204" pitchFamily="34" charset="0"/>
              </a:rPr>
              <a:t>募</a:t>
            </a:r>
            <a:endParaRPr lang="en-US" altLang="zh-CN" sz="3000" b="1" dirty="0">
              <a:solidFill>
                <a:prstClr val="white"/>
              </a:solidFill>
              <a:ea typeface="微软雅黑" panose="020B0503020204020204" pitchFamily="34" charset="-122"/>
              <a:cs typeface="Arial" panose="020B0604020202020204" pitchFamily="34" charset="0"/>
            </a:endParaRPr>
          </a:p>
        </p:txBody>
      </p:sp>
      <p:sp>
        <p:nvSpPr>
          <p:cNvPr id="53" name="TextBox 57"/>
          <p:cNvSpPr txBox="1"/>
          <p:nvPr/>
        </p:nvSpPr>
        <p:spPr bwMode="auto">
          <a:xfrm>
            <a:off x="1486893" y="1656653"/>
            <a:ext cx="1356915" cy="465833"/>
          </a:xfrm>
          <a:prstGeom prst="rect">
            <a:avLst/>
          </a:prstGeom>
          <a:noFill/>
          <a:ln>
            <a:solidFill>
              <a:srgbClr val="F4C400"/>
            </a:solidFill>
          </a:ln>
        </p:spPr>
        <p:txBody>
          <a:bodyPr wrap="square">
            <a:spAutoFit/>
          </a:bodyPr>
          <a:lstStyle/>
          <a:p>
            <a:pPr algn="ctr" fontAlgn="auto">
              <a:lnSpc>
                <a:spcPct val="130000"/>
              </a:lnSpc>
              <a:spcBef>
                <a:spcPts val="0"/>
              </a:spcBef>
              <a:spcAft>
                <a:spcPts val="0"/>
              </a:spcAft>
              <a:defRPr/>
            </a:pPr>
            <a:r>
              <a:rPr lang="en-US" altLang="zh-CN" sz="1867" kern="0" dirty="0" smtClean="0">
                <a:solidFill>
                  <a:prstClr val="black">
                    <a:lumMod val="50000"/>
                    <a:lumOff val="50000"/>
                  </a:prstClr>
                </a:solidFill>
                <a:latin typeface="微软雅黑" panose="020B0503020204020204" pitchFamily="34" charset="-122"/>
                <a:ea typeface="微软雅黑" panose="020B0503020204020204" pitchFamily="34" charset="-122"/>
              </a:rPr>
              <a:t>LP</a:t>
            </a: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rPr>
              <a:t>、基金</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54" name="TextBox 57"/>
          <p:cNvSpPr txBox="1"/>
          <p:nvPr/>
        </p:nvSpPr>
        <p:spPr bwMode="auto">
          <a:xfrm>
            <a:off x="1051877" y="3600000"/>
            <a:ext cx="4881580" cy="465833"/>
          </a:xfrm>
          <a:prstGeom prst="rect">
            <a:avLst/>
          </a:prstGeom>
          <a:noFill/>
          <a:ln>
            <a:solidFill>
              <a:srgbClr val="F4C400"/>
            </a:solidFill>
          </a:ln>
        </p:spPr>
        <p:txBody>
          <a:bodyPr wrap="square">
            <a:spAutoFit/>
          </a:bodyPr>
          <a:lstStyle/>
          <a:p>
            <a:pPr algn="ctr">
              <a:lnSpc>
                <a:spcPct val="130000"/>
              </a:lnSpc>
              <a:defRPr/>
            </a:pPr>
            <a:r>
              <a:rPr lang="en-US" altLang="zh-CN" sz="1867" kern="0" dirty="0" smtClean="0">
                <a:solidFill>
                  <a:prstClr val="black">
                    <a:lumMod val="50000"/>
                    <a:lumOff val="50000"/>
                  </a:prstClr>
                </a:solidFill>
                <a:latin typeface="微软雅黑" panose="020B0503020204020204" pitchFamily="34" charset="-122"/>
                <a:ea typeface="微软雅黑" panose="020B0503020204020204" pitchFamily="34" charset="-122"/>
              </a:rPr>
              <a:t>VCPE</a:t>
            </a: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rPr>
              <a:t>机构、投资人、项目、中介、</a:t>
            </a: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标的企业</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55" name="TextBox 57"/>
          <p:cNvSpPr txBox="1"/>
          <p:nvPr/>
        </p:nvSpPr>
        <p:spPr bwMode="auto">
          <a:xfrm>
            <a:off x="3050459" y="1656000"/>
            <a:ext cx="4689892" cy="465833"/>
          </a:xfrm>
          <a:prstGeom prst="rect">
            <a:avLst/>
          </a:prstGeom>
          <a:noFill/>
          <a:ln>
            <a:solidFill>
              <a:srgbClr val="F4C400"/>
            </a:solidFill>
          </a:ln>
        </p:spPr>
        <p:txBody>
          <a:bodyPr wrap="square">
            <a:spAutoFit/>
          </a:bodyPr>
          <a:lstStyle/>
          <a:p>
            <a:pPr algn="ctr" fontAlgn="auto">
              <a:lnSpc>
                <a:spcPct val="130000"/>
              </a:lnSpc>
              <a:spcBef>
                <a:spcPts val="0"/>
              </a:spcBef>
              <a:spcAft>
                <a:spcPts val="0"/>
              </a:spcAft>
              <a:defRPr/>
            </a:pP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rPr>
              <a:t>研究报告、政策法规、新闻资讯、会议活动</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56" name="TextBox 57"/>
          <p:cNvSpPr txBox="1"/>
          <p:nvPr/>
        </p:nvSpPr>
        <p:spPr bwMode="auto">
          <a:xfrm>
            <a:off x="6168328" y="3600000"/>
            <a:ext cx="2220096" cy="465833"/>
          </a:xfrm>
          <a:prstGeom prst="rect">
            <a:avLst/>
          </a:prstGeom>
          <a:noFill/>
          <a:ln>
            <a:solidFill>
              <a:srgbClr val="F4C400"/>
            </a:solidFill>
          </a:ln>
        </p:spPr>
        <p:txBody>
          <a:bodyPr wrap="square">
            <a:spAutoFit/>
          </a:bodyPr>
          <a:lstStyle/>
          <a:p>
            <a:pPr algn="ctr" fontAlgn="auto">
              <a:lnSpc>
                <a:spcPct val="130000"/>
              </a:lnSpc>
              <a:spcBef>
                <a:spcPts val="0"/>
              </a:spcBef>
              <a:spcAft>
                <a:spcPts val="0"/>
              </a:spcAft>
              <a:defRPr/>
            </a:pP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rPr>
              <a:t>并购、</a:t>
            </a:r>
            <a:r>
              <a:rPr lang="en-US" altLang="zh-CN" sz="1867" kern="0" dirty="0" smtClean="0">
                <a:solidFill>
                  <a:prstClr val="black">
                    <a:lumMod val="50000"/>
                    <a:lumOff val="50000"/>
                  </a:prstClr>
                </a:solidFill>
                <a:latin typeface="微软雅黑" panose="020B0503020204020204" pitchFamily="34" charset="-122"/>
                <a:ea typeface="微软雅黑" panose="020B0503020204020204" pitchFamily="34" charset="-122"/>
              </a:rPr>
              <a:t>IPO</a:t>
            </a: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rPr>
              <a:t>、挂牌</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59" name="文本框 45"/>
          <p:cNvSpPr txBox="1"/>
          <p:nvPr/>
        </p:nvSpPr>
        <p:spPr>
          <a:xfrm>
            <a:off x="3116064" y="3025284"/>
            <a:ext cx="1005403" cy="338554"/>
          </a:xfrm>
          <a:prstGeom prst="rect">
            <a:avLst/>
          </a:prstGeom>
          <a:noFill/>
        </p:spPr>
        <p:txBody>
          <a:bodyPr wrap="none">
            <a:spAutoFit/>
          </a:bodyPr>
          <a:lstStyle/>
          <a:p>
            <a:pPr fontAlgn="auto">
              <a:spcBef>
                <a:spcPts val="0"/>
              </a:spcBef>
              <a:spcAft>
                <a:spcPts val="0"/>
              </a:spcAft>
              <a:defRPr/>
            </a:pPr>
            <a:r>
              <a:rPr lang="zh-CN" altLang="en-US" sz="1600" dirty="0" smtClean="0">
                <a:solidFill>
                  <a:prstClr val="white"/>
                </a:solidFill>
                <a:ea typeface="微软雅黑" panose="020B0503020204020204" pitchFamily="34" charset="-122"/>
                <a:cs typeface="Arial" panose="020B0604020202020204" pitchFamily="34" charset="0"/>
              </a:rPr>
              <a:t>股权投资</a:t>
            </a:r>
            <a:endParaRPr lang="en-US" altLang="zh-CN" sz="1600" dirty="0">
              <a:solidFill>
                <a:prstClr val="white"/>
              </a:solidFill>
              <a:ea typeface="微软雅黑" panose="020B0503020204020204" pitchFamily="34" charset="-122"/>
              <a:cs typeface="Arial" panose="020B0604020202020204" pitchFamily="34" charset="0"/>
            </a:endParaRPr>
          </a:p>
        </p:txBody>
      </p:sp>
      <p:sp>
        <p:nvSpPr>
          <p:cNvPr id="60" name="文本框 46"/>
          <p:cNvSpPr txBox="1"/>
          <p:nvPr/>
        </p:nvSpPr>
        <p:spPr>
          <a:xfrm>
            <a:off x="3116064" y="2439516"/>
            <a:ext cx="569387" cy="553998"/>
          </a:xfrm>
          <a:prstGeom prst="rect">
            <a:avLst/>
          </a:prstGeom>
          <a:noFill/>
        </p:spPr>
        <p:txBody>
          <a:bodyPr wrap="none">
            <a:spAutoFit/>
          </a:bodyPr>
          <a:lstStyle/>
          <a:p>
            <a:pPr fontAlgn="auto">
              <a:spcBef>
                <a:spcPts val="0"/>
              </a:spcBef>
              <a:spcAft>
                <a:spcPts val="0"/>
              </a:spcAft>
              <a:defRPr/>
            </a:pPr>
            <a:r>
              <a:rPr lang="zh-CN" altLang="en-US" sz="3000" b="1" dirty="0" smtClean="0">
                <a:solidFill>
                  <a:prstClr val="white"/>
                </a:solidFill>
                <a:ea typeface="微软雅黑" panose="020B0503020204020204" pitchFamily="34" charset="-122"/>
                <a:cs typeface="Arial" panose="020B0604020202020204" pitchFamily="34" charset="0"/>
              </a:rPr>
              <a:t>投</a:t>
            </a:r>
            <a:endParaRPr lang="en-US" altLang="zh-CN" sz="3000" b="1" dirty="0">
              <a:solidFill>
                <a:prstClr val="white"/>
              </a:solidFill>
              <a:ea typeface="微软雅黑" panose="020B0503020204020204" pitchFamily="34" charset="-122"/>
              <a:cs typeface="Arial" panose="020B0604020202020204" pitchFamily="34" charset="0"/>
            </a:endParaRPr>
          </a:p>
        </p:txBody>
      </p:sp>
      <p:sp>
        <p:nvSpPr>
          <p:cNvPr id="61" name="文本框 45"/>
          <p:cNvSpPr txBox="1"/>
          <p:nvPr/>
        </p:nvSpPr>
        <p:spPr>
          <a:xfrm>
            <a:off x="5162925" y="3025284"/>
            <a:ext cx="1005403" cy="338554"/>
          </a:xfrm>
          <a:prstGeom prst="rect">
            <a:avLst/>
          </a:prstGeom>
          <a:noFill/>
        </p:spPr>
        <p:txBody>
          <a:bodyPr wrap="none">
            <a:spAutoFit/>
          </a:bodyPr>
          <a:lstStyle/>
          <a:p>
            <a:pPr fontAlgn="auto">
              <a:spcBef>
                <a:spcPts val="0"/>
              </a:spcBef>
              <a:spcAft>
                <a:spcPts val="0"/>
              </a:spcAft>
              <a:defRPr/>
            </a:pPr>
            <a:r>
              <a:rPr lang="zh-CN" altLang="en-US" sz="1600" dirty="0" smtClean="0">
                <a:solidFill>
                  <a:prstClr val="white"/>
                </a:solidFill>
                <a:ea typeface="微软雅黑" panose="020B0503020204020204" pitchFamily="34" charset="-122"/>
                <a:cs typeface="Arial" panose="020B0604020202020204" pitchFamily="34" charset="0"/>
              </a:rPr>
              <a:t>投后管理</a:t>
            </a:r>
            <a:endParaRPr lang="en-US" altLang="zh-CN" sz="1600" dirty="0">
              <a:solidFill>
                <a:prstClr val="white"/>
              </a:solidFill>
              <a:ea typeface="微软雅黑" panose="020B0503020204020204" pitchFamily="34" charset="-122"/>
              <a:cs typeface="Arial" panose="020B0604020202020204" pitchFamily="34" charset="0"/>
            </a:endParaRPr>
          </a:p>
        </p:txBody>
      </p:sp>
      <p:sp>
        <p:nvSpPr>
          <p:cNvPr id="62" name="文本框 46"/>
          <p:cNvSpPr txBox="1"/>
          <p:nvPr/>
        </p:nvSpPr>
        <p:spPr>
          <a:xfrm>
            <a:off x="5162925" y="2439516"/>
            <a:ext cx="569387" cy="553998"/>
          </a:xfrm>
          <a:prstGeom prst="rect">
            <a:avLst/>
          </a:prstGeom>
          <a:noFill/>
        </p:spPr>
        <p:txBody>
          <a:bodyPr wrap="none">
            <a:spAutoFit/>
          </a:bodyPr>
          <a:lstStyle/>
          <a:p>
            <a:pPr fontAlgn="auto">
              <a:spcBef>
                <a:spcPts val="0"/>
              </a:spcBef>
              <a:spcAft>
                <a:spcPts val="0"/>
              </a:spcAft>
              <a:defRPr/>
            </a:pPr>
            <a:r>
              <a:rPr lang="zh-CN" altLang="en-US" sz="3000" b="1" dirty="0" smtClean="0">
                <a:solidFill>
                  <a:prstClr val="white"/>
                </a:solidFill>
                <a:ea typeface="微软雅黑" panose="020B0503020204020204" pitchFamily="34" charset="-122"/>
                <a:cs typeface="Arial" panose="020B0604020202020204" pitchFamily="34" charset="0"/>
              </a:rPr>
              <a:t>管</a:t>
            </a:r>
            <a:endParaRPr lang="en-US" altLang="zh-CN" sz="3000" b="1" dirty="0">
              <a:solidFill>
                <a:prstClr val="white"/>
              </a:solidFill>
              <a:ea typeface="微软雅黑" panose="020B0503020204020204" pitchFamily="34" charset="-122"/>
              <a:cs typeface="Arial" panose="020B0604020202020204" pitchFamily="34" charset="0"/>
            </a:endParaRPr>
          </a:p>
        </p:txBody>
      </p:sp>
      <p:sp>
        <p:nvSpPr>
          <p:cNvPr id="63" name="文本框 45"/>
          <p:cNvSpPr txBox="1"/>
          <p:nvPr/>
        </p:nvSpPr>
        <p:spPr>
          <a:xfrm>
            <a:off x="7076794" y="3025284"/>
            <a:ext cx="1005403" cy="338554"/>
          </a:xfrm>
          <a:prstGeom prst="rect">
            <a:avLst/>
          </a:prstGeom>
          <a:noFill/>
        </p:spPr>
        <p:txBody>
          <a:bodyPr wrap="none">
            <a:spAutoFit/>
          </a:bodyPr>
          <a:lstStyle/>
          <a:p>
            <a:pPr fontAlgn="auto">
              <a:spcBef>
                <a:spcPts val="0"/>
              </a:spcBef>
              <a:spcAft>
                <a:spcPts val="0"/>
              </a:spcAft>
              <a:defRPr/>
            </a:pPr>
            <a:r>
              <a:rPr lang="zh-CN" altLang="en-US" sz="1600" dirty="0" smtClean="0">
                <a:solidFill>
                  <a:prstClr val="white"/>
                </a:solidFill>
                <a:ea typeface="微软雅黑" panose="020B0503020204020204" pitchFamily="34" charset="-122"/>
                <a:cs typeface="Arial" panose="020B0604020202020204" pitchFamily="34" charset="0"/>
              </a:rPr>
              <a:t>项目退出</a:t>
            </a:r>
            <a:endParaRPr lang="en-US" altLang="zh-CN" sz="1600" dirty="0">
              <a:solidFill>
                <a:prstClr val="white"/>
              </a:solidFill>
              <a:ea typeface="微软雅黑" panose="020B0503020204020204" pitchFamily="34" charset="-122"/>
              <a:cs typeface="Arial" panose="020B0604020202020204" pitchFamily="34" charset="0"/>
            </a:endParaRPr>
          </a:p>
        </p:txBody>
      </p:sp>
      <p:sp>
        <p:nvSpPr>
          <p:cNvPr id="64" name="文本框 46"/>
          <p:cNvSpPr txBox="1"/>
          <p:nvPr/>
        </p:nvSpPr>
        <p:spPr>
          <a:xfrm>
            <a:off x="7076794" y="2439516"/>
            <a:ext cx="569387" cy="553998"/>
          </a:xfrm>
          <a:prstGeom prst="rect">
            <a:avLst/>
          </a:prstGeom>
          <a:noFill/>
        </p:spPr>
        <p:txBody>
          <a:bodyPr wrap="none">
            <a:spAutoFit/>
          </a:bodyPr>
          <a:lstStyle/>
          <a:p>
            <a:pPr fontAlgn="auto">
              <a:spcBef>
                <a:spcPts val="0"/>
              </a:spcBef>
              <a:spcAft>
                <a:spcPts val="0"/>
              </a:spcAft>
              <a:defRPr/>
            </a:pPr>
            <a:r>
              <a:rPr lang="zh-CN" altLang="en-US" sz="3000" b="1" dirty="0" smtClean="0">
                <a:solidFill>
                  <a:prstClr val="white"/>
                </a:solidFill>
                <a:ea typeface="微软雅黑" panose="020B0503020204020204" pitchFamily="34" charset="-122"/>
                <a:cs typeface="Arial" panose="020B0604020202020204" pitchFamily="34" charset="0"/>
              </a:rPr>
              <a:t>退</a:t>
            </a:r>
            <a:endParaRPr lang="en-US" altLang="zh-CN" sz="3000" b="1" dirty="0">
              <a:solidFill>
                <a:prstClr val="white"/>
              </a:solidFill>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3869599157"/>
      </p:ext>
    </p:extLst>
  </p:cSld>
  <p:clrMapOvr>
    <a:masterClrMapping/>
  </p:clrMapOvr>
  <p:transition spd="med">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02"/>
            <a:ext cx="9144000" cy="5142895"/>
          </a:xfrm>
          <a:prstGeom prst="rect">
            <a:avLst/>
          </a:prstGeom>
        </p:spPr>
      </p:pic>
      <p:sp>
        <p:nvSpPr>
          <p:cNvPr id="3" name="TextBox 21"/>
          <p:cNvSpPr txBox="1"/>
          <p:nvPr/>
        </p:nvSpPr>
        <p:spPr>
          <a:xfrm>
            <a:off x="650736" y="502683"/>
            <a:ext cx="3921264" cy="369332"/>
          </a:xfrm>
          <a:prstGeom prst="rect">
            <a:avLst/>
          </a:prstGeom>
          <a:noFill/>
        </p:spPr>
        <p:txBody>
          <a:bodyPr wrap="square" rtlCol="0">
            <a:spAutoFit/>
          </a:bodyPr>
          <a:lstStyle/>
          <a:p>
            <a:r>
              <a:rPr lang="zh-CN" altLang="en-US" b="1" spc="300" dirty="0" smtClean="0">
                <a:solidFill>
                  <a:srgbClr val="4B4B4B"/>
                </a:solidFill>
                <a:latin typeface="微软雅黑" panose="020B0503020204020204" pitchFamily="34" charset="-122"/>
                <a:ea typeface="微软雅黑" panose="020B0503020204020204" pitchFamily="34" charset="-122"/>
              </a:rPr>
              <a:t>数据产生价值</a:t>
            </a:r>
            <a:endParaRPr lang="zh-CN" altLang="en-US" b="1" spc="300" dirty="0">
              <a:solidFill>
                <a:srgbClr val="4B4B4B"/>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3"/>
          <a:stretch>
            <a:fillRect/>
          </a:stretch>
        </p:blipFill>
        <p:spPr>
          <a:xfrm>
            <a:off x="471969" y="340966"/>
            <a:ext cx="579908" cy="692766"/>
          </a:xfrm>
          <a:prstGeom prst="rect">
            <a:avLst/>
          </a:prstGeom>
        </p:spPr>
      </p:pic>
      <p:sp>
        <p:nvSpPr>
          <p:cNvPr id="14" name="TextBox 21"/>
          <p:cNvSpPr txBox="1"/>
          <p:nvPr/>
        </p:nvSpPr>
        <p:spPr>
          <a:xfrm>
            <a:off x="8636386" y="1004106"/>
            <a:ext cx="400110" cy="1855676"/>
          </a:xfrm>
          <a:prstGeom prst="rect">
            <a:avLst/>
          </a:prstGeom>
          <a:noFill/>
        </p:spPr>
        <p:txBody>
          <a:bodyPr vert="eaVert" wrap="square" rtlCol="0">
            <a:spAutoFit/>
          </a:bodyPr>
          <a:lstStyle/>
          <a:p>
            <a:r>
              <a:rPr lang="zh-CN" altLang="en-US" sz="1400" spc="300" dirty="0">
                <a:solidFill>
                  <a:srgbClr val="F4C400"/>
                </a:solidFill>
                <a:latin typeface="微软雅黑" panose="020B0503020204020204" pitchFamily="34" charset="-122"/>
                <a:ea typeface="微软雅黑" panose="020B0503020204020204" pitchFamily="34" charset="-122"/>
              </a:rPr>
              <a:t>私募</a:t>
            </a:r>
            <a:r>
              <a:rPr lang="zh-CN" altLang="en-US" sz="1400" spc="300" dirty="0" smtClean="0">
                <a:solidFill>
                  <a:srgbClr val="F4C400"/>
                </a:solidFill>
                <a:latin typeface="微软雅黑" panose="020B0503020204020204" pitchFamily="34" charset="-122"/>
                <a:ea typeface="微软雅黑" panose="020B0503020204020204" pitchFamily="34" charset="-122"/>
              </a:rPr>
              <a:t>通能做什么</a:t>
            </a:r>
            <a:endParaRPr lang="zh-CN" altLang="en-US" sz="1400" spc="300" dirty="0">
              <a:solidFill>
                <a:srgbClr val="F4C400"/>
              </a:solidFill>
              <a:latin typeface="微软雅黑" panose="020B0503020204020204" pitchFamily="34" charset="-122"/>
              <a:ea typeface="微软雅黑" panose="020B0503020204020204" pitchFamily="34" charset="-122"/>
            </a:endParaRPr>
          </a:p>
        </p:txBody>
      </p:sp>
      <p:sp>
        <p:nvSpPr>
          <p:cNvPr id="8" name="矩形 7"/>
          <p:cNvSpPr/>
          <p:nvPr/>
        </p:nvSpPr>
        <p:spPr>
          <a:xfrm>
            <a:off x="899832" y="1059582"/>
            <a:ext cx="2160000" cy="648000"/>
          </a:xfrm>
          <a:prstGeom prst="rect">
            <a:avLst/>
          </a:pr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9" name="矩形 8"/>
          <p:cNvSpPr/>
          <p:nvPr/>
        </p:nvSpPr>
        <p:spPr>
          <a:xfrm>
            <a:off x="1331880" y="2573124"/>
            <a:ext cx="2160000" cy="648000"/>
          </a:xfrm>
          <a:prstGeom prst="rect">
            <a:avLst/>
          </a:pr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13" name="矩形 27"/>
          <p:cNvSpPr>
            <a:spLocks noChangeArrowheads="1"/>
          </p:cNvSpPr>
          <p:nvPr/>
        </p:nvSpPr>
        <p:spPr bwMode="auto">
          <a:xfrm>
            <a:off x="1040792" y="1172359"/>
            <a:ext cx="1980105" cy="3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dirty="0">
                <a:solidFill>
                  <a:srgbClr val="FFFFFF"/>
                </a:solidFill>
                <a:latin typeface="微软雅黑" pitchFamily="34" charset="-122"/>
                <a:ea typeface="微软雅黑" pitchFamily="34" charset="-122"/>
              </a:rPr>
              <a:t>有限</a:t>
            </a:r>
            <a:r>
              <a:rPr lang="zh-CN" altLang="en-US" dirty="0" smtClean="0">
                <a:solidFill>
                  <a:srgbClr val="FFFFFF"/>
                </a:solidFill>
                <a:latin typeface="微软雅黑" pitchFamily="34" charset="-122"/>
                <a:ea typeface="微软雅黑" pitchFamily="34" charset="-122"/>
              </a:rPr>
              <a:t>合伙人（</a:t>
            </a:r>
            <a:r>
              <a:rPr lang="en-US" altLang="zh-CN" dirty="0" smtClean="0">
                <a:solidFill>
                  <a:srgbClr val="FFFFFF"/>
                </a:solidFill>
                <a:latin typeface="微软雅黑" pitchFamily="34" charset="-122"/>
                <a:ea typeface="微软雅黑" pitchFamily="34" charset="-122"/>
              </a:rPr>
              <a:t>LP</a:t>
            </a:r>
            <a:r>
              <a:rPr lang="zh-CN" altLang="en-US" dirty="0" smtClean="0">
                <a:solidFill>
                  <a:srgbClr val="FFFFFF"/>
                </a:solidFill>
                <a:latin typeface="微软雅黑" pitchFamily="34" charset="-122"/>
                <a:ea typeface="微软雅黑" pitchFamily="34" charset="-122"/>
              </a:rPr>
              <a:t>）</a:t>
            </a:r>
            <a:endParaRPr lang="zh-CN" altLang="en-US" dirty="0">
              <a:solidFill>
                <a:prstClr val="white"/>
              </a:solidFill>
              <a:latin typeface="微软雅黑" panose="020B0503020204020204" pitchFamily="34" charset="-122"/>
              <a:ea typeface="微软雅黑" panose="020B0503020204020204" pitchFamily="34" charset="-122"/>
              <a:cs typeface="Adobe Naskh Medium" panose="01010101010101010101" pitchFamily="50" charset="-78"/>
            </a:endParaRPr>
          </a:p>
        </p:txBody>
      </p:sp>
      <p:cxnSp>
        <p:nvCxnSpPr>
          <p:cNvPr id="15" name="直接箭头连接符 14"/>
          <p:cNvCxnSpPr>
            <a:stCxn id="19" idx="1"/>
            <a:endCxn id="8" idx="3"/>
          </p:cNvCxnSpPr>
          <p:nvPr/>
        </p:nvCxnSpPr>
        <p:spPr>
          <a:xfrm flipH="1" flipV="1">
            <a:off x="3059832" y="1383582"/>
            <a:ext cx="1185627" cy="658870"/>
          </a:xfrm>
          <a:prstGeom prst="straightConnector1">
            <a:avLst/>
          </a:prstGeom>
          <a:noFill/>
          <a:ln w="6350" cap="flat" cmpd="sng" algn="ctr">
            <a:solidFill>
              <a:sysClr val="windowText" lastClr="000000">
                <a:lumMod val="50000"/>
                <a:lumOff val="50000"/>
              </a:sysClr>
            </a:solidFill>
            <a:prstDash val="solid"/>
            <a:miter lim="800000"/>
            <a:tailEnd type="triangle"/>
          </a:ln>
          <a:effectLst/>
        </p:spPr>
      </p:cxnSp>
      <p:cxnSp>
        <p:nvCxnSpPr>
          <p:cNvPr id="16" name="直接箭头连接符 15"/>
          <p:cNvCxnSpPr>
            <a:stCxn id="19" idx="3"/>
            <a:endCxn id="9" idx="3"/>
          </p:cNvCxnSpPr>
          <p:nvPr/>
        </p:nvCxnSpPr>
        <p:spPr>
          <a:xfrm flipH="1">
            <a:off x="3491880" y="2599006"/>
            <a:ext cx="753579" cy="298118"/>
          </a:xfrm>
          <a:prstGeom prst="straightConnector1">
            <a:avLst/>
          </a:prstGeom>
          <a:noFill/>
          <a:ln w="6350" cap="flat" cmpd="sng" algn="ctr">
            <a:solidFill>
              <a:sysClr val="windowText" lastClr="000000">
                <a:lumMod val="50000"/>
                <a:lumOff val="50000"/>
              </a:sysClr>
            </a:solidFill>
            <a:prstDash val="solid"/>
            <a:miter lim="800000"/>
            <a:tailEnd type="triangle"/>
          </a:ln>
          <a:effectLst/>
        </p:spPr>
      </p:cxnSp>
      <p:cxnSp>
        <p:nvCxnSpPr>
          <p:cNvPr id="18" name="直接箭头连接符 17"/>
          <p:cNvCxnSpPr>
            <a:stCxn id="19" idx="4"/>
            <a:endCxn id="28" idx="0"/>
          </p:cNvCxnSpPr>
          <p:nvPr/>
        </p:nvCxnSpPr>
        <p:spPr>
          <a:xfrm>
            <a:off x="4523737" y="2714272"/>
            <a:ext cx="12263" cy="865590"/>
          </a:xfrm>
          <a:prstGeom prst="straightConnector1">
            <a:avLst/>
          </a:prstGeom>
          <a:noFill/>
          <a:ln w="6350" cap="flat" cmpd="sng" algn="ctr">
            <a:solidFill>
              <a:sysClr val="windowText" lastClr="000000">
                <a:lumMod val="50000"/>
                <a:lumOff val="50000"/>
              </a:sysClr>
            </a:solidFill>
            <a:prstDash val="solid"/>
            <a:miter lim="800000"/>
            <a:tailEnd type="triangle"/>
          </a:ln>
          <a:effectLst/>
        </p:spPr>
      </p:cxnSp>
      <p:sp>
        <p:nvSpPr>
          <p:cNvPr id="19" name="椭圆 18"/>
          <p:cNvSpPr/>
          <p:nvPr/>
        </p:nvSpPr>
        <p:spPr>
          <a:xfrm>
            <a:off x="4130193" y="1927186"/>
            <a:ext cx="787087" cy="787086"/>
          </a:xfrm>
          <a:prstGeom prst="ellipse">
            <a:avLst/>
          </a:pr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20" name="矩形 34"/>
          <p:cNvSpPr>
            <a:spLocks noChangeArrowheads="1"/>
          </p:cNvSpPr>
          <p:nvPr/>
        </p:nvSpPr>
        <p:spPr bwMode="auto">
          <a:xfrm>
            <a:off x="1600573" y="2717141"/>
            <a:ext cx="160351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en-US" altLang="zh-CN" sz="1600" dirty="0">
                <a:solidFill>
                  <a:srgbClr val="FFFFFF"/>
                </a:solidFill>
                <a:latin typeface="微软雅黑" pitchFamily="34" charset="-122"/>
                <a:ea typeface="微软雅黑" pitchFamily="34" charset="-122"/>
              </a:rPr>
              <a:t>VC/PE</a:t>
            </a:r>
            <a:r>
              <a:rPr lang="zh-CN" altLang="en-US" sz="1600" dirty="0">
                <a:solidFill>
                  <a:srgbClr val="FFFFFF"/>
                </a:solidFill>
                <a:latin typeface="微软雅黑" pitchFamily="34" charset="-122"/>
                <a:ea typeface="微软雅黑" pitchFamily="34" charset="-122"/>
              </a:rPr>
              <a:t>投资机构</a:t>
            </a:r>
          </a:p>
        </p:txBody>
      </p:sp>
      <p:sp>
        <p:nvSpPr>
          <p:cNvPr id="21" name="矩形 35"/>
          <p:cNvSpPr>
            <a:spLocks noChangeArrowheads="1"/>
          </p:cNvSpPr>
          <p:nvPr/>
        </p:nvSpPr>
        <p:spPr bwMode="auto">
          <a:xfrm>
            <a:off x="5664993" y="3374370"/>
            <a:ext cx="8001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2400">
                <a:solidFill>
                  <a:prstClr val="white"/>
                </a:solidFill>
                <a:latin typeface="微软雅黑" panose="020B0503020204020204" pitchFamily="34" charset="-122"/>
                <a:ea typeface="微软雅黑" panose="020B0503020204020204" pitchFamily="34" charset="-122"/>
                <a:cs typeface="Adobe Naskh Medium" panose="01010101010101010101" pitchFamily="50" charset="-78"/>
              </a:rPr>
              <a:t>标题</a:t>
            </a:r>
          </a:p>
        </p:txBody>
      </p:sp>
      <p:sp>
        <p:nvSpPr>
          <p:cNvPr id="23" name="TextBox 57"/>
          <p:cNvSpPr txBox="1"/>
          <p:nvPr/>
        </p:nvSpPr>
        <p:spPr bwMode="auto">
          <a:xfrm>
            <a:off x="929438" y="1703322"/>
            <a:ext cx="2100789" cy="738664"/>
          </a:xfrm>
          <a:prstGeom prst="rect">
            <a:avLst/>
          </a:prstGeom>
          <a:noFill/>
        </p:spPr>
        <p:txBody>
          <a:bodyPr wrap="square">
            <a:spAutoFit/>
          </a:bodyPr>
          <a:lstStyle/>
          <a:p>
            <a:r>
              <a:rPr lang="zh-CN" altLang="en-US" sz="1400" dirty="0">
                <a:solidFill>
                  <a:srgbClr val="5F5F5F"/>
                </a:solidFill>
                <a:latin typeface="微软雅黑" panose="020B0503020204020204" pitchFamily="34" charset="-122"/>
                <a:ea typeface="微软雅黑" panose="020B0503020204020204" pitchFamily="34" charset="-122"/>
              </a:rPr>
              <a:t>关注市场动态、甄选及管理投资组合、评估基金业绩</a:t>
            </a:r>
          </a:p>
        </p:txBody>
      </p:sp>
      <p:sp>
        <p:nvSpPr>
          <p:cNvPr id="27" name="Freeform 24"/>
          <p:cNvSpPr>
            <a:spLocks/>
          </p:cNvSpPr>
          <p:nvPr/>
        </p:nvSpPr>
        <p:spPr bwMode="auto">
          <a:xfrm>
            <a:off x="4409146" y="2133336"/>
            <a:ext cx="222730" cy="368300"/>
          </a:xfrm>
          <a:custGeom>
            <a:avLst/>
            <a:gdLst>
              <a:gd name="T0" fmla="*/ 2147483646 w 62"/>
              <a:gd name="T1" fmla="*/ 2147483646 h 102"/>
              <a:gd name="T2" fmla="*/ 2147483646 w 62"/>
              <a:gd name="T3" fmla="*/ 2147483646 h 102"/>
              <a:gd name="T4" fmla="*/ 1589180702 w 62"/>
              <a:gd name="T5" fmla="*/ 2147483646 h 102"/>
              <a:gd name="T6" fmla="*/ 820224379 w 62"/>
              <a:gd name="T7" fmla="*/ 2024626584 h 102"/>
              <a:gd name="T8" fmla="*/ 666427379 w 62"/>
              <a:gd name="T9" fmla="*/ 1661228004 h 102"/>
              <a:gd name="T10" fmla="*/ 871485266 w 62"/>
              <a:gd name="T11" fmla="*/ 1245924606 h 102"/>
              <a:gd name="T12" fmla="*/ 1589180702 w 62"/>
              <a:gd name="T13" fmla="*/ 1090181328 h 102"/>
              <a:gd name="T14" fmla="*/ 2147483646 w 62"/>
              <a:gd name="T15" fmla="*/ 1297836630 h 102"/>
              <a:gd name="T16" fmla="*/ 2147483646 w 62"/>
              <a:gd name="T17" fmla="*/ 1868883306 h 102"/>
              <a:gd name="T18" fmla="*/ 2147483646 w 62"/>
              <a:gd name="T19" fmla="*/ 1816971282 h 102"/>
              <a:gd name="T20" fmla="*/ 2147483646 w 62"/>
              <a:gd name="T21" fmla="*/ 1194012582 h 102"/>
              <a:gd name="T22" fmla="*/ 2147483646 w 62"/>
              <a:gd name="T23" fmla="*/ 778701978 h 102"/>
              <a:gd name="T24" fmla="*/ 1999289306 w 62"/>
              <a:gd name="T25" fmla="*/ 674877930 h 102"/>
              <a:gd name="T26" fmla="*/ 1999289306 w 62"/>
              <a:gd name="T27" fmla="*/ 0 h 102"/>
              <a:gd name="T28" fmla="*/ 1127804040 w 62"/>
              <a:gd name="T29" fmla="*/ 0 h 102"/>
              <a:gd name="T30" fmla="*/ 1127804040 w 62"/>
              <a:gd name="T31" fmla="*/ 622958700 h 102"/>
              <a:gd name="T32" fmla="*/ 820224379 w 62"/>
              <a:gd name="T33" fmla="*/ 726789954 h 102"/>
              <a:gd name="T34" fmla="*/ 307586831 w 62"/>
              <a:gd name="T35" fmla="*/ 1142093352 h 102"/>
              <a:gd name="T36" fmla="*/ 153789831 w 62"/>
              <a:gd name="T37" fmla="*/ 1713140028 h 102"/>
              <a:gd name="T38" fmla="*/ 307586831 w 62"/>
              <a:gd name="T39" fmla="*/ 2147483646 h 102"/>
              <a:gd name="T40" fmla="*/ 717695435 w 62"/>
              <a:gd name="T41" fmla="*/ 2147483646 h 102"/>
              <a:gd name="T42" fmla="*/ 1486651758 w 62"/>
              <a:gd name="T43" fmla="*/ 2147483646 h 102"/>
              <a:gd name="T44" fmla="*/ 2147483646 w 62"/>
              <a:gd name="T45" fmla="*/ 2147483646 h 102"/>
              <a:gd name="T46" fmla="*/ 2147483646 w 62"/>
              <a:gd name="T47" fmla="*/ 2147483646 h 102"/>
              <a:gd name="T48" fmla="*/ 2147483646 w 62"/>
              <a:gd name="T49" fmla="*/ 2147483646 h 102"/>
              <a:gd name="T50" fmla="*/ 2147483646 w 62"/>
              <a:gd name="T51" fmla="*/ 2147483646 h 102"/>
              <a:gd name="T52" fmla="*/ 2147483646 w 62"/>
              <a:gd name="T53" fmla="*/ 2147483646 h 102"/>
              <a:gd name="T54" fmla="*/ 1640441589 w 62"/>
              <a:gd name="T55" fmla="*/ 2147483646 h 102"/>
              <a:gd name="T56" fmla="*/ 1076543153 w 62"/>
              <a:gd name="T57" fmla="*/ 2147483646 h 102"/>
              <a:gd name="T58" fmla="*/ 666427379 w 62"/>
              <a:gd name="T59" fmla="*/ 2147483646 h 102"/>
              <a:gd name="T60" fmla="*/ 512637548 w 62"/>
              <a:gd name="T61" fmla="*/ 2147483646 h 102"/>
              <a:gd name="T62" fmla="*/ 0 w 62"/>
              <a:gd name="T63" fmla="*/ 2147483646 h 102"/>
              <a:gd name="T64" fmla="*/ 205057887 w 62"/>
              <a:gd name="T65" fmla="*/ 2147483646 h 102"/>
              <a:gd name="T66" fmla="*/ 768956323 w 62"/>
              <a:gd name="T67" fmla="*/ 2147483646 h 102"/>
              <a:gd name="T68" fmla="*/ 1127804040 w 62"/>
              <a:gd name="T69" fmla="*/ 2147483646 h 102"/>
              <a:gd name="T70" fmla="*/ 1127804040 w 62"/>
              <a:gd name="T71" fmla="*/ 2147483646 h 102"/>
              <a:gd name="T72" fmla="*/ 1999289306 w 62"/>
              <a:gd name="T73" fmla="*/ 2147483646 h 102"/>
              <a:gd name="T74" fmla="*/ 1999289306 w 62"/>
              <a:gd name="T75" fmla="*/ 2147483646 h 102"/>
              <a:gd name="T76" fmla="*/ 2147483646 w 62"/>
              <a:gd name="T77" fmla="*/ 2147483646 h 102"/>
              <a:gd name="T78" fmla="*/ 2147483646 w 62"/>
              <a:gd name="T79" fmla="*/ 2147483646 h 102"/>
              <a:gd name="T80" fmla="*/ 2147483646 w 62"/>
              <a:gd name="T81" fmla="*/ 2147483646 h 102"/>
              <a:gd name="T82" fmla="*/ 2147483646 w 62"/>
              <a:gd name="T83" fmla="*/ 2147483646 h 10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2" h="102">
                <a:moveTo>
                  <a:pt x="58" y="58"/>
                </a:moveTo>
                <a:cubicBezTo>
                  <a:pt x="56" y="55"/>
                  <a:pt x="53" y="52"/>
                  <a:pt x="48" y="50"/>
                </a:cubicBezTo>
                <a:cubicBezTo>
                  <a:pt x="45" y="48"/>
                  <a:pt x="40" y="47"/>
                  <a:pt x="31" y="45"/>
                </a:cubicBezTo>
                <a:cubicBezTo>
                  <a:pt x="23" y="43"/>
                  <a:pt x="18" y="41"/>
                  <a:pt x="16" y="39"/>
                </a:cubicBezTo>
                <a:cubicBezTo>
                  <a:pt x="14" y="38"/>
                  <a:pt x="13" y="35"/>
                  <a:pt x="13" y="32"/>
                </a:cubicBezTo>
                <a:cubicBezTo>
                  <a:pt x="13" y="29"/>
                  <a:pt x="14" y="26"/>
                  <a:pt x="17" y="24"/>
                </a:cubicBezTo>
                <a:cubicBezTo>
                  <a:pt x="20" y="22"/>
                  <a:pt x="24" y="21"/>
                  <a:pt x="31" y="21"/>
                </a:cubicBezTo>
                <a:cubicBezTo>
                  <a:pt x="36" y="21"/>
                  <a:pt x="41" y="22"/>
                  <a:pt x="44" y="25"/>
                </a:cubicBezTo>
                <a:cubicBezTo>
                  <a:pt x="47" y="27"/>
                  <a:pt x="49" y="31"/>
                  <a:pt x="49" y="36"/>
                </a:cubicBezTo>
                <a:cubicBezTo>
                  <a:pt x="59" y="35"/>
                  <a:pt x="59" y="35"/>
                  <a:pt x="59" y="35"/>
                </a:cubicBezTo>
                <a:cubicBezTo>
                  <a:pt x="59" y="30"/>
                  <a:pt x="58" y="26"/>
                  <a:pt x="55" y="23"/>
                </a:cubicBezTo>
                <a:cubicBezTo>
                  <a:pt x="53" y="19"/>
                  <a:pt x="50" y="16"/>
                  <a:pt x="45" y="15"/>
                </a:cubicBezTo>
                <a:cubicBezTo>
                  <a:pt x="43" y="14"/>
                  <a:pt x="41" y="13"/>
                  <a:pt x="39" y="13"/>
                </a:cubicBezTo>
                <a:cubicBezTo>
                  <a:pt x="39" y="0"/>
                  <a:pt x="39" y="0"/>
                  <a:pt x="39" y="0"/>
                </a:cubicBezTo>
                <a:cubicBezTo>
                  <a:pt x="22" y="0"/>
                  <a:pt x="22" y="0"/>
                  <a:pt x="22" y="0"/>
                </a:cubicBezTo>
                <a:cubicBezTo>
                  <a:pt x="22" y="12"/>
                  <a:pt x="22" y="12"/>
                  <a:pt x="22" y="12"/>
                </a:cubicBezTo>
                <a:cubicBezTo>
                  <a:pt x="20" y="13"/>
                  <a:pt x="18" y="14"/>
                  <a:pt x="16" y="14"/>
                </a:cubicBezTo>
                <a:cubicBezTo>
                  <a:pt x="12" y="16"/>
                  <a:pt x="8" y="19"/>
                  <a:pt x="6" y="22"/>
                </a:cubicBezTo>
                <a:cubicBezTo>
                  <a:pt x="4" y="26"/>
                  <a:pt x="3" y="29"/>
                  <a:pt x="3" y="33"/>
                </a:cubicBezTo>
                <a:cubicBezTo>
                  <a:pt x="3" y="37"/>
                  <a:pt x="4" y="40"/>
                  <a:pt x="6" y="43"/>
                </a:cubicBezTo>
                <a:cubicBezTo>
                  <a:pt x="7" y="46"/>
                  <a:pt x="10" y="48"/>
                  <a:pt x="14" y="50"/>
                </a:cubicBezTo>
                <a:cubicBezTo>
                  <a:pt x="17" y="52"/>
                  <a:pt x="22" y="53"/>
                  <a:pt x="29" y="55"/>
                </a:cubicBezTo>
                <a:cubicBezTo>
                  <a:pt x="36" y="57"/>
                  <a:pt x="41" y="58"/>
                  <a:pt x="43" y="59"/>
                </a:cubicBezTo>
                <a:cubicBezTo>
                  <a:pt x="46" y="60"/>
                  <a:pt x="48" y="61"/>
                  <a:pt x="50" y="63"/>
                </a:cubicBezTo>
                <a:cubicBezTo>
                  <a:pt x="51" y="65"/>
                  <a:pt x="52" y="67"/>
                  <a:pt x="52" y="70"/>
                </a:cubicBezTo>
                <a:cubicBezTo>
                  <a:pt x="52" y="72"/>
                  <a:pt x="51" y="74"/>
                  <a:pt x="49" y="76"/>
                </a:cubicBezTo>
                <a:cubicBezTo>
                  <a:pt x="48" y="78"/>
                  <a:pt x="46" y="80"/>
                  <a:pt x="43" y="81"/>
                </a:cubicBezTo>
                <a:cubicBezTo>
                  <a:pt x="40" y="82"/>
                  <a:pt x="36" y="83"/>
                  <a:pt x="32" y="83"/>
                </a:cubicBezTo>
                <a:cubicBezTo>
                  <a:pt x="28" y="83"/>
                  <a:pt x="24" y="82"/>
                  <a:pt x="21" y="80"/>
                </a:cubicBezTo>
                <a:cubicBezTo>
                  <a:pt x="17" y="79"/>
                  <a:pt x="14" y="77"/>
                  <a:pt x="13" y="74"/>
                </a:cubicBezTo>
                <a:cubicBezTo>
                  <a:pt x="11" y="72"/>
                  <a:pt x="10" y="69"/>
                  <a:pt x="10" y="65"/>
                </a:cubicBezTo>
                <a:cubicBezTo>
                  <a:pt x="0" y="66"/>
                  <a:pt x="0" y="66"/>
                  <a:pt x="0" y="66"/>
                </a:cubicBezTo>
                <a:cubicBezTo>
                  <a:pt x="0" y="71"/>
                  <a:pt x="1" y="76"/>
                  <a:pt x="4" y="80"/>
                </a:cubicBezTo>
                <a:cubicBezTo>
                  <a:pt x="7" y="84"/>
                  <a:pt x="11" y="87"/>
                  <a:pt x="15" y="89"/>
                </a:cubicBezTo>
                <a:cubicBezTo>
                  <a:pt x="17" y="90"/>
                  <a:pt x="20" y="90"/>
                  <a:pt x="22" y="91"/>
                </a:cubicBezTo>
                <a:cubicBezTo>
                  <a:pt x="22" y="102"/>
                  <a:pt x="22" y="102"/>
                  <a:pt x="22" y="102"/>
                </a:cubicBezTo>
                <a:cubicBezTo>
                  <a:pt x="39" y="102"/>
                  <a:pt x="39" y="102"/>
                  <a:pt x="39" y="102"/>
                </a:cubicBezTo>
                <a:cubicBezTo>
                  <a:pt x="39" y="91"/>
                  <a:pt x="39" y="91"/>
                  <a:pt x="39" y="91"/>
                </a:cubicBezTo>
                <a:cubicBezTo>
                  <a:pt x="42" y="91"/>
                  <a:pt x="45" y="90"/>
                  <a:pt x="48" y="89"/>
                </a:cubicBezTo>
                <a:cubicBezTo>
                  <a:pt x="52" y="87"/>
                  <a:pt x="56" y="84"/>
                  <a:pt x="58" y="80"/>
                </a:cubicBezTo>
                <a:cubicBezTo>
                  <a:pt x="60" y="77"/>
                  <a:pt x="62" y="73"/>
                  <a:pt x="62" y="69"/>
                </a:cubicBezTo>
                <a:cubicBezTo>
                  <a:pt x="62" y="65"/>
                  <a:pt x="60" y="61"/>
                  <a:pt x="58" y="58"/>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sp>
        <p:nvSpPr>
          <p:cNvPr id="24" name="TextBox 57"/>
          <p:cNvSpPr txBox="1"/>
          <p:nvPr/>
        </p:nvSpPr>
        <p:spPr bwMode="auto">
          <a:xfrm>
            <a:off x="1422170" y="3221197"/>
            <a:ext cx="1997943" cy="523220"/>
          </a:xfrm>
          <a:prstGeom prst="rect">
            <a:avLst/>
          </a:prstGeom>
          <a:noFill/>
        </p:spPr>
        <p:txBody>
          <a:bodyPr wrap="square">
            <a:spAutoFit/>
          </a:bodyPr>
          <a:lstStyle/>
          <a:p>
            <a:pPr lvl="0"/>
            <a:r>
              <a:rPr lang="zh-CN" altLang="en-US" sz="1400" dirty="0">
                <a:solidFill>
                  <a:srgbClr val="5F5F5F"/>
                </a:solidFill>
                <a:latin typeface="微软雅黑" panose="020B0503020204020204" pitchFamily="34" charset="-122"/>
                <a:ea typeface="微软雅黑" panose="020B0503020204020204" pitchFamily="34" charset="-122"/>
              </a:rPr>
              <a:t>分析行业趋势、寻找投资目标、助力尽职调查</a:t>
            </a:r>
          </a:p>
        </p:txBody>
      </p:sp>
      <p:sp>
        <p:nvSpPr>
          <p:cNvPr id="28" name="矩形 27"/>
          <p:cNvSpPr/>
          <p:nvPr/>
        </p:nvSpPr>
        <p:spPr>
          <a:xfrm>
            <a:off x="3456000" y="3579862"/>
            <a:ext cx="2160000" cy="648000"/>
          </a:xfrm>
          <a:prstGeom prst="rect">
            <a:avLst/>
          </a:pr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29" name="TextBox 57"/>
          <p:cNvSpPr txBox="1"/>
          <p:nvPr/>
        </p:nvSpPr>
        <p:spPr bwMode="auto">
          <a:xfrm>
            <a:off x="3491880" y="4237881"/>
            <a:ext cx="2124120" cy="738664"/>
          </a:xfrm>
          <a:prstGeom prst="rect">
            <a:avLst/>
          </a:prstGeom>
          <a:noFill/>
        </p:spPr>
        <p:txBody>
          <a:bodyPr wrap="square">
            <a:spAutoFit/>
          </a:bodyPr>
          <a:lstStyle/>
          <a:p>
            <a:pPr lvl="0"/>
            <a:r>
              <a:rPr lang="zh-CN" altLang="en-US" sz="1400" dirty="0">
                <a:solidFill>
                  <a:srgbClr val="5F5F5F"/>
                </a:solidFill>
                <a:latin typeface="微软雅黑" panose="020B0503020204020204" pitchFamily="34" charset="-122"/>
                <a:ea typeface="微软雅黑" panose="020B0503020204020204" pitchFamily="34" charset="-122"/>
              </a:rPr>
              <a:t>获取行业动态，甄选并购标的，寻找投资机构，监测竞争对手</a:t>
            </a:r>
          </a:p>
        </p:txBody>
      </p:sp>
      <p:sp>
        <p:nvSpPr>
          <p:cNvPr id="31" name="矩形 34"/>
          <p:cNvSpPr>
            <a:spLocks noChangeArrowheads="1"/>
          </p:cNvSpPr>
          <p:nvPr/>
        </p:nvSpPr>
        <p:spPr bwMode="auto">
          <a:xfrm>
            <a:off x="3888000" y="3723878"/>
            <a:ext cx="129875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zh-CN" altLang="en-US" sz="1600" dirty="0">
                <a:solidFill>
                  <a:srgbClr val="FFFFFF"/>
                </a:solidFill>
                <a:latin typeface="微软雅黑" pitchFamily="34" charset="-122"/>
                <a:ea typeface="微软雅黑" pitchFamily="34" charset="-122"/>
              </a:rPr>
              <a:t>创业者</a:t>
            </a:r>
            <a:r>
              <a:rPr lang="en-US" altLang="zh-CN" sz="1600" dirty="0">
                <a:solidFill>
                  <a:srgbClr val="FFFFFF"/>
                </a:solidFill>
                <a:latin typeface="微软雅黑" pitchFamily="34" charset="-122"/>
                <a:ea typeface="微软雅黑" pitchFamily="34" charset="-122"/>
              </a:rPr>
              <a:t>/</a:t>
            </a:r>
            <a:r>
              <a:rPr lang="zh-CN" altLang="en-US" sz="1600" dirty="0">
                <a:solidFill>
                  <a:srgbClr val="FFFFFF"/>
                </a:solidFill>
                <a:latin typeface="微软雅黑" pitchFamily="34" charset="-122"/>
                <a:ea typeface="微软雅黑" pitchFamily="34" charset="-122"/>
              </a:rPr>
              <a:t>企业</a:t>
            </a:r>
          </a:p>
        </p:txBody>
      </p:sp>
      <p:sp>
        <p:nvSpPr>
          <p:cNvPr id="33" name="矩形 32"/>
          <p:cNvSpPr/>
          <p:nvPr/>
        </p:nvSpPr>
        <p:spPr>
          <a:xfrm>
            <a:off x="5976000" y="1059582"/>
            <a:ext cx="2160000" cy="648000"/>
          </a:xfrm>
          <a:prstGeom prst="rect">
            <a:avLst/>
          </a:pr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34" name="矩形 27"/>
          <p:cNvSpPr>
            <a:spLocks noChangeArrowheads="1"/>
          </p:cNvSpPr>
          <p:nvPr/>
        </p:nvSpPr>
        <p:spPr bwMode="auto">
          <a:xfrm>
            <a:off x="6195974" y="1194306"/>
            <a:ext cx="168863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dirty="0">
                <a:solidFill>
                  <a:srgbClr val="FFFFFF"/>
                </a:solidFill>
                <a:latin typeface="微软雅黑" pitchFamily="34" charset="-122"/>
                <a:ea typeface="微软雅黑" pitchFamily="34" charset="-122"/>
              </a:rPr>
              <a:t>研究</a:t>
            </a:r>
            <a:r>
              <a:rPr lang="en-US" altLang="zh-CN" dirty="0">
                <a:solidFill>
                  <a:srgbClr val="FFFFFF"/>
                </a:solidFill>
                <a:latin typeface="微软雅黑" pitchFamily="34" charset="-122"/>
                <a:ea typeface="微软雅黑" pitchFamily="34" charset="-122"/>
              </a:rPr>
              <a:t>/</a:t>
            </a:r>
            <a:r>
              <a:rPr lang="zh-CN" altLang="en-US" dirty="0">
                <a:solidFill>
                  <a:srgbClr val="FFFFFF"/>
                </a:solidFill>
                <a:latin typeface="微软雅黑" pitchFamily="34" charset="-122"/>
                <a:ea typeface="微软雅黑" pitchFamily="34" charset="-122"/>
              </a:rPr>
              <a:t>监管机构</a:t>
            </a:r>
            <a:endParaRPr lang="zh-CN" altLang="en-US" dirty="0">
              <a:solidFill>
                <a:prstClr val="white"/>
              </a:solidFill>
              <a:latin typeface="微软雅黑" panose="020B0503020204020204" pitchFamily="34" charset="-122"/>
              <a:ea typeface="微软雅黑" panose="020B0503020204020204" pitchFamily="34" charset="-122"/>
              <a:cs typeface="Adobe Naskh Medium" panose="01010101010101010101" pitchFamily="50" charset="-78"/>
            </a:endParaRPr>
          </a:p>
        </p:txBody>
      </p:sp>
      <p:sp>
        <p:nvSpPr>
          <p:cNvPr id="35" name="TextBox 57"/>
          <p:cNvSpPr txBox="1"/>
          <p:nvPr/>
        </p:nvSpPr>
        <p:spPr bwMode="auto">
          <a:xfrm>
            <a:off x="6012160" y="1692609"/>
            <a:ext cx="2031369" cy="523220"/>
          </a:xfrm>
          <a:prstGeom prst="rect">
            <a:avLst/>
          </a:prstGeom>
          <a:noFill/>
        </p:spPr>
        <p:txBody>
          <a:bodyPr wrap="square">
            <a:spAutoFit/>
          </a:bodyPr>
          <a:lstStyle/>
          <a:p>
            <a:r>
              <a:rPr lang="zh-CN" altLang="en-US" sz="1400" dirty="0">
                <a:solidFill>
                  <a:srgbClr val="5F5F5F"/>
                </a:solidFill>
                <a:latin typeface="微软雅黑" panose="020B0503020204020204" pitchFamily="34" charset="-122"/>
                <a:ea typeface="微软雅黑" panose="020B0503020204020204" pitchFamily="34" charset="-122"/>
              </a:rPr>
              <a:t>洞察市场走向、支撑政策制定、助力课题研究</a:t>
            </a:r>
          </a:p>
        </p:txBody>
      </p:sp>
      <p:cxnSp>
        <p:nvCxnSpPr>
          <p:cNvPr id="36" name="直接箭头连接符 35"/>
          <p:cNvCxnSpPr>
            <a:stCxn id="19" idx="7"/>
            <a:endCxn id="33" idx="1"/>
          </p:cNvCxnSpPr>
          <p:nvPr/>
        </p:nvCxnSpPr>
        <p:spPr>
          <a:xfrm flipV="1">
            <a:off x="4802014" y="1383582"/>
            <a:ext cx="1173986" cy="658870"/>
          </a:xfrm>
          <a:prstGeom prst="straightConnector1">
            <a:avLst/>
          </a:prstGeom>
          <a:noFill/>
          <a:ln w="6350" cap="flat" cmpd="sng" algn="ctr">
            <a:solidFill>
              <a:sysClr val="windowText" lastClr="000000">
                <a:lumMod val="50000"/>
                <a:lumOff val="50000"/>
              </a:sysClr>
            </a:solidFill>
            <a:prstDash val="solid"/>
            <a:miter lim="800000"/>
            <a:tailEnd type="triangle"/>
          </a:ln>
          <a:effectLst/>
        </p:spPr>
      </p:cxnSp>
      <p:sp>
        <p:nvSpPr>
          <p:cNvPr id="41" name="矩形 40"/>
          <p:cNvSpPr/>
          <p:nvPr/>
        </p:nvSpPr>
        <p:spPr>
          <a:xfrm>
            <a:off x="5580112" y="2571750"/>
            <a:ext cx="2160000" cy="648000"/>
          </a:xfrm>
          <a:prstGeom prst="rect">
            <a:avLst/>
          </a:pr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42" name="矩形 34"/>
          <p:cNvSpPr>
            <a:spLocks noChangeArrowheads="1"/>
          </p:cNvSpPr>
          <p:nvPr/>
        </p:nvSpPr>
        <p:spPr bwMode="auto">
          <a:xfrm>
            <a:off x="5940152" y="2738626"/>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zh-CN" altLang="en-US" sz="1600" dirty="0">
                <a:solidFill>
                  <a:srgbClr val="FFFFFF"/>
                </a:solidFill>
                <a:latin typeface="微软雅黑" pitchFamily="34" charset="-122"/>
                <a:ea typeface="微软雅黑" pitchFamily="34" charset="-122"/>
              </a:rPr>
              <a:t>中介服务机构</a:t>
            </a:r>
          </a:p>
        </p:txBody>
      </p:sp>
      <p:sp>
        <p:nvSpPr>
          <p:cNvPr id="43" name="TextBox 57"/>
          <p:cNvSpPr txBox="1"/>
          <p:nvPr/>
        </p:nvSpPr>
        <p:spPr bwMode="auto">
          <a:xfrm>
            <a:off x="5652120" y="3202032"/>
            <a:ext cx="2070901" cy="523220"/>
          </a:xfrm>
          <a:prstGeom prst="rect">
            <a:avLst/>
          </a:prstGeom>
          <a:noFill/>
        </p:spPr>
        <p:txBody>
          <a:bodyPr wrap="square">
            <a:spAutoFit/>
          </a:bodyPr>
          <a:lstStyle/>
          <a:p>
            <a:pPr lvl="0"/>
            <a:r>
              <a:rPr lang="zh-CN" altLang="en-US" sz="1400" dirty="0">
                <a:solidFill>
                  <a:srgbClr val="5F5F5F"/>
                </a:solidFill>
                <a:latin typeface="微软雅黑" panose="020B0503020204020204" pitchFamily="34" charset="-122"/>
                <a:ea typeface="微软雅黑" panose="020B0503020204020204" pitchFamily="34" charset="-122"/>
              </a:rPr>
              <a:t>寻找业务机会、了解竞争对手、构建交易网络</a:t>
            </a:r>
          </a:p>
        </p:txBody>
      </p:sp>
      <p:cxnSp>
        <p:nvCxnSpPr>
          <p:cNvPr id="45" name="直接箭头连接符 44"/>
          <p:cNvCxnSpPr>
            <a:stCxn id="19" idx="5"/>
            <a:endCxn id="41" idx="1"/>
          </p:cNvCxnSpPr>
          <p:nvPr/>
        </p:nvCxnSpPr>
        <p:spPr>
          <a:xfrm>
            <a:off x="4802014" y="2599006"/>
            <a:ext cx="778098" cy="296744"/>
          </a:xfrm>
          <a:prstGeom prst="straightConnector1">
            <a:avLst/>
          </a:prstGeom>
          <a:noFill/>
          <a:ln w="6350" cap="flat" cmpd="sng" algn="ctr">
            <a:solidFill>
              <a:sysClr val="windowText" lastClr="000000">
                <a:lumMod val="50000"/>
                <a:lumOff val="50000"/>
              </a:sysClr>
            </a:solidFill>
            <a:prstDash val="solid"/>
            <a:miter lim="800000"/>
            <a:tailEnd type="triangle"/>
          </a:ln>
          <a:effectLst/>
        </p:spPr>
      </p:cxnSp>
    </p:spTree>
    <p:extLst>
      <p:ext uri="{BB962C8B-B14F-4D97-AF65-F5344CB8AC3E}">
        <p14:creationId xmlns:p14="http://schemas.microsoft.com/office/powerpoint/2010/main" val="2161243156"/>
      </p:ext>
    </p:extLst>
  </p:cSld>
  <p:clrMapOvr>
    <a:masterClrMapping/>
  </p:clrMapOvr>
  <p:transition spd="med">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02"/>
            <a:ext cx="9144000" cy="5142895"/>
          </a:xfrm>
          <a:prstGeom prst="rect">
            <a:avLst/>
          </a:prstGeom>
        </p:spPr>
      </p:pic>
      <p:sp>
        <p:nvSpPr>
          <p:cNvPr id="3" name="TextBox 21"/>
          <p:cNvSpPr txBox="1"/>
          <p:nvPr/>
        </p:nvSpPr>
        <p:spPr>
          <a:xfrm>
            <a:off x="650736" y="502683"/>
            <a:ext cx="3921264" cy="369332"/>
          </a:xfrm>
          <a:prstGeom prst="rect">
            <a:avLst/>
          </a:prstGeom>
          <a:noFill/>
        </p:spPr>
        <p:txBody>
          <a:bodyPr wrap="square" rtlCol="0">
            <a:spAutoFit/>
          </a:bodyPr>
          <a:lstStyle/>
          <a:p>
            <a:r>
              <a:rPr lang="zh-CN" altLang="en-US" b="1" spc="300" dirty="0" smtClean="0">
                <a:solidFill>
                  <a:srgbClr val="4B4B4B"/>
                </a:solidFill>
                <a:latin typeface="微软雅黑" panose="020B0503020204020204" pitchFamily="34" charset="-122"/>
                <a:ea typeface="微软雅黑" panose="020B0503020204020204" pitchFamily="34" charset="-122"/>
              </a:rPr>
              <a:t>数据获取与服务方式</a:t>
            </a:r>
            <a:endParaRPr lang="zh-CN" altLang="en-US" b="1" spc="300" dirty="0">
              <a:solidFill>
                <a:srgbClr val="4B4B4B"/>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3"/>
          <a:stretch>
            <a:fillRect/>
          </a:stretch>
        </p:blipFill>
        <p:spPr>
          <a:xfrm>
            <a:off x="471969" y="340966"/>
            <a:ext cx="579908" cy="692766"/>
          </a:xfrm>
          <a:prstGeom prst="rect">
            <a:avLst/>
          </a:prstGeom>
        </p:spPr>
      </p:pic>
      <p:sp>
        <p:nvSpPr>
          <p:cNvPr id="14" name="TextBox 21"/>
          <p:cNvSpPr txBox="1"/>
          <p:nvPr/>
        </p:nvSpPr>
        <p:spPr>
          <a:xfrm>
            <a:off x="8636386" y="1004106"/>
            <a:ext cx="400110" cy="1855676"/>
          </a:xfrm>
          <a:prstGeom prst="rect">
            <a:avLst/>
          </a:prstGeom>
          <a:noFill/>
        </p:spPr>
        <p:txBody>
          <a:bodyPr vert="eaVert" wrap="square" rtlCol="0">
            <a:spAutoFit/>
          </a:bodyPr>
          <a:lstStyle/>
          <a:p>
            <a:r>
              <a:rPr lang="zh-CN" altLang="en-US" sz="1400" spc="300" dirty="0">
                <a:solidFill>
                  <a:srgbClr val="F4C400"/>
                </a:solidFill>
                <a:latin typeface="微软雅黑" panose="020B0503020204020204" pitchFamily="34" charset="-122"/>
                <a:ea typeface="微软雅黑" panose="020B0503020204020204" pitchFamily="34" charset="-122"/>
              </a:rPr>
              <a:t>私募</a:t>
            </a:r>
            <a:r>
              <a:rPr lang="zh-CN" altLang="en-US" sz="1400" spc="300" dirty="0" smtClean="0">
                <a:solidFill>
                  <a:srgbClr val="F4C400"/>
                </a:solidFill>
                <a:latin typeface="微软雅黑" panose="020B0503020204020204" pitchFamily="34" charset="-122"/>
                <a:ea typeface="微软雅黑" panose="020B0503020204020204" pitchFamily="34" charset="-122"/>
              </a:rPr>
              <a:t>通如何使用</a:t>
            </a:r>
            <a:endParaRPr lang="zh-CN" altLang="en-US" sz="1400" spc="300" dirty="0">
              <a:solidFill>
                <a:srgbClr val="F4C400"/>
              </a:solidFill>
              <a:latin typeface="微软雅黑" panose="020B0503020204020204" pitchFamily="34" charset="-122"/>
              <a:ea typeface="微软雅黑" panose="020B0503020204020204" pitchFamily="34" charset="-122"/>
            </a:endParaRPr>
          </a:p>
        </p:txBody>
      </p:sp>
      <p:sp>
        <p:nvSpPr>
          <p:cNvPr id="13" name="矩形 27"/>
          <p:cNvSpPr>
            <a:spLocks noChangeArrowheads="1"/>
          </p:cNvSpPr>
          <p:nvPr/>
        </p:nvSpPr>
        <p:spPr bwMode="auto">
          <a:xfrm>
            <a:off x="1040792" y="1172359"/>
            <a:ext cx="1980105" cy="3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dirty="0">
                <a:solidFill>
                  <a:srgbClr val="FFFFFF"/>
                </a:solidFill>
                <a:latin typeface="微软雅黑" pitchFamily="34" charset="-122"/>
                <a:ea typeface="微软雅黑" pitchFamily="34" charset="-122"/>
              </a:rPr>
              <a:t>有限</a:t>
            </a:r>
            <a:r>
              <a:rPr lang="zh-CN" altLang="en-US" dirty="0" smtClean="0">
                <a:solidFill>
                  <a:srgbClr val="FFFFFF"/>
                </a:solidFill>
                <a:latin typeface="微软雅黑" pitchFamily="34" charset="-122"/>
                <a:ea typeface="微软雅黑" pitchFamily="34" charset="-122"/>
              </a:rPr>
              <a:t>合伙人（</a:t>
            </a:r>
            <a:r>
              <a:rPr lang="en-US" altLang="zh-CN" dirty="0" smtClean="0">
                <a:solidFill>
                  <a:srgbClr val="FFFFFF"/>
                </a:solidFill>
                <a:latin typeface="微软雅黑" pitchFamily="34" charset="-122"/>
                <a:ea typeface="微软雅黑" pitchFamily="34" charset="-122"/>
              </a:rPr>
              <a:t>LP</a:t>
            </a:r>
            <a:r>
              <a:rPr lang="zh-CN" altLang="en-US" dirty="0" smtClean="0">
                <a:solidFill>
                  <a:srgbClr val="FFFFFF"/>
                </a:solidFill>
                <a:latin typeface="微软雅黑" pitchFamily="34" charset="-122"/>
                <a:ea typeface="微软雅黑" pitchFamily="34" charset="-122"/>
              </a:rPr>
              <a:t>）</a:t>
            </a:r>
            <a:endParaRPr lang="zh-CN" altLang="en-US" dirty="0">
              <a:solidFill>
                <a:prstClr val="white"/>
              </a:solidFill>
              <a:latin typeface="微软雅黑" panose="020B0503020204020204" pitchFamily="34" charset="-122"/>
              <a:ea typeface="微软雅黑" panose="020B0503020204020204" pitchFamily="34" charset="-122"/>
              <a:cs typeface="Adobe Naskh Medium" panose="01010101010101010101" pitchFamily="50" charset="-78"/>
            </a:endParaRPr>
          </a:p>
        </p:txBody>
      </p:sp>
      <p:sp>
        <p:nvSpPr>
          <p:cNvPr id="20" name="矩形 34"/>
          <p:cNvSpPr>
            <a:spLocks noChangeArrowheads="1"/>
          </p:cNvSpPr>
          <p:nvPr/>
        </p:nvSpPr>
        <p:spPr bwMode="auto">
          <a:xfrm>
            <a:off x="1600573" y="2717141"/>
            <a:ext cx="160351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en-US" altLang="zh-CN" sz="1600" dirty="0">
                <a:solidFill>
                  <a:srgbClr val="FFFFFF"/>
                </a:solidFill>
                <a:latin typeface="微软雅黑" pitchFamily="34" charset="-122"/>
                <a:ea typeface="微软雅黑" pitchFamily="34" charset="-122"/>
              </a:rPr>
              <a:t>VC/PE</a:t>
            </a:r>
            <a:r>
              <a:rPr lang="zh-CN" altLang="en-US" sz="1600" dirty="0">
                <a:solidFill>
                  <a:srgbClr val="FFFFFF"/>
                </a:solidFill>
                <a:latin typeface="微软雅黑" pitchFamily="34" charset="-122"/>
                <a:ea typeface="微软雅黑" pitchFamily="34" charset="-122"/>
              </a:rPr>
              <a:t>投资机构</a:t>
            </a:r>
          </a:p>
        </p:txBody>
      </p:sp>
      <p:sp>
        <p:nvSpPr>
          <p:cNvPr id="21" name="矩形 35"/>
          <p:cNvSpPr>
            <a:spLocks noChangeArrowheads="1"/>
          </p:cNvSpPr>
          <p:nvPr/>
        </p:nvSpPr>
        <p:spPr bwMode="auto">
          <a:xfrm>
            <a:off x="5664993" y="3374370"/>
            <a:ext cx="8001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2400">
                <a:solidFill>
                  <a:prstClr val="white"/>
                </a:solidFill>
                <a:latin typeface="微软雅黑" panose="020B0503020204020204" pitchFamily="34" charset="-122"/>
                <a:ea typeface="微软雅黑" panose="020B0503020204020204" pitchFamily="34" charset="-122"/>
                <a:cs typeface="Adobe Naskh Medium" panose="01010101010101010101" pitchFamily="50" charset="-78"/>
              </a:rPr>
              <a:t>标题</a:t>
            </a:r>
          </a:p>
        </p:txBody>
      </p:sp>
      <p:sp>
        <p:nvSpPr>
          <p:cNvPr id="27" name="Freeform 24"/>
          <p:cNvSpPr>
            <a:spLocks/>
          </p:cNvSpPr>
          <p:nvPr/>
        </p:nvSpPr>
        <p:spPr bwMode="auto">
          <a:xfrm>
            <a:off x="4409146" y="2133336"/>
            <a:ext cx="222730" cy="368300"/>
          </a:xfrm>
          <a:custGeom>
            <a:avLst/>
            <a:gdLst>
              <a:gd name="T0" fmla="*/ 2147483646 w 62"/>
              <a:gd name="T1" fmla="*/ 2147483646 h 102"/>
              <a:gd name="T2" fmla="*/ 2147483646 w 62"/>
              <a:gd name="T3" fmla="*/ 2147483646 h 102"/>
              <a:gd name="T4" fmla="*/ 1589180702 w 62"/>
              <a:gd name="T5" fmla="*/ 2147483646 h 102"/>
              <a:gd name="T6" fmla="*/ 820224379 w 62"/>
              <a:gd name="T7" fmla="*/ 2024626584 h 102"/>
              <a:gd name="T8" fmla="*/ 666427379 w 62"/>
              <a:gd name="T9" fmla="*/ 1661228004 h 102"/>
              <a:gd name="T10" fmla="*/ 871485266 w 62"/>
              <a:gd name="T11" fmla="*/ 1245924606 h 102"/>
              <a:gd name="T12" fmla="*/ 1589180702 w 62"/>
              <a:gd name="T13" fmla="*/ 1090181328 h 102"/>
              <a:gd name="T14" fmla="*/ 2147483646 w 62"/>
              <a:gd name="T15" fmla="*/ 1297836630 h 102"/>
              <a:gd name="T16" fmla="*/ 2147483646 w 62"/>
              <a:gd name="T17" fmla="*/ 1868883306 h 102"/>
              <a:gd name="T18" fmla="*/ 2147483646 w 62"/>
              <a:gd name="T19" fmla="*/ 1816971282 h 102"/>
              <a:gd name="T20" fmla="*/ 2147483646 w 62"/>
              <a:gd name="T21" fmla="*/ 1194012582 h 102"/>
              <a:gd name="T22" fmla="*/ 2147483646 w 62"/>
              <a:gd name="T23" fmla="*/ 778701978 h 102"/>
              <a:gd name="T24" fmla="*/ 1999289306 w 62"/>
              <a:gd name="T25" fmla="*/ 674877930 h 102"/>
              <a:gd name="T26" fmla="*/ 1999289306 w 62"/>
              <a:gd name="T27" fmla="*/ 0 h 102"/>
              <a:gd name="T28" fmla="*/ 1127804040 w 62"/>
              <a:gd name="T29" fmla="*/ 0 h 102"/>
              <a:gd name="T30" fmla="*/ 1127804040 w 62"/>
              <a:gd name="T31" fmla="*/ 622958700 h 102"/>
              <a:gd name="T32" fmla="*/ 820224379 w 62"/>
              <a:gd name="T33" fmla="*/ 726789954 h 102"/>
              <a:gd name="T34" fmla="*/ 307586831 w 62"/>
              <a:gd name="T35" fmla="*/ 1142093352 h 102"/>
              <a:gd name="T36" fmla="*/ 153789831 w 62"/>
              <a:gd name="T37" fmla="*/ 1713140028 h 102"/>
              <a:gd name="T38" fmla="*/ 307586831 w 62"/>
              <a:gd name="T39" fmla="*/ 2147483646 h 102"/>
              <a:gd name="T40" fmla="*/ 717695435 w 62"/>
              <a:gd name="T41" fmla="*/ 2147483646 h 102"/>
              <a:gd name="T42" fmla="*/ 1486651758 w 62"/>
              <a:gd name="T43" fmla="*/ 2147483646 h 102"/>
              <a:gd name="T44" fmla="*/ 2147483646 w 62"/>
              <a:gd name="T45" fmla="*/ 2147483646 h 102"/>
              <a:gd name="T46" fmla="*/ 2147483646 w 62"/>
              <a:gd name="T47" fmla="*/ 2147483646 h 102"/>
              <a:gd name="T48" fmla="*/ 2147483646 w 62"/>
              <a:gd name="T49" fmla="*/ 2147483646 h 102"/>
              <a:gd name="T50" fmla="*/ 2147483646 w 62"/>
              <a:gd name="T51" fmla="*/ 2147483646 h 102"/>
              <a:gd name="T52" fmla="*/ 2147483646 w 62"/>
              <a:gd name="T53" fmla="*/ 2147483646 h 102"/>
              <a:gd name="T54" fmla="*/ 1640441589 w 62"/>
              <a:gd name="T55" fmla="*/ 2147483646 h 102"/>
              <a:gd name="T56" fmla="*/ 1076543153 w 62"/>
              <a:gd name="T57" fmla="*/ 2147483646 h 102"/>
              <a:gd name="T58" fmla="*/ 666427379 w 62"/>
              <a:gd name="T59" fmla="*/ 2147483646 h 102"/>
              <a:gd name="T60" fmla="*/ 512637548 w 62"/>
              <a:gd name="T61" fmla="*/ 2147483646 h 102"/>
              <a:gd name="T62" fmla="*/ 0 w 62"/>
              <a:gd name="T63" fmla="*/ 2147483646 h 102"/>
              <a:gd name="T64" fmla="*/ 205057887 w 62"/>
              <a:gd name="T65" fmla="*/ 2147483646 h 102"/>
              <a:gd name="T66" fmla="*/ 768956323 w 62"/>
              <a:gd name="T67" fmla="*/ 2147483646 h 102"/>
              <a:gd name="T68" fmla="*/ 1127804040 w 62"/>
              <a:gd name="T69" fmla="*/ 2147483646 h 102"/>
              <a:gd name="T70" fmla="*/ 1127804040 w 62"/>
              <a:gd name="T71" fmla="*/ 2147483646 h 102"/>
              <a:gd name="T72" fmla="*/ 1999289306 w 62"/>
              <a:gd name="T73" fmla="*/ 2147483646 h 102"/>
              <a:gd name="T74" fmla="*/ 1999289306 w 62"/>
              <a:gd name="T75" fmla="*/ 2147483646 h 102"/>
              <a:gd name="T76" fmla="*/ 2147483646 w 62"/>
              <a:gd name="T77" fmla="*/ 2147483646 h 102"/>
              <a:gd name="T78" fmla="*/ 2147483646 w 62"/>
              <a:gd name="T79" fmla="*/ 2147483646 h 102"/>
              <a:gd name="T80" fmla="*/ 2147483646 w 62"/>
              <a:gd name="T81" fmla="*/ 2147483646 h 102"/>
              <a:gd name="T82" fmla="*/ 2147483646 w 62"/>
              <a:gd name="T83" fmla="*/ 2147483646 h 10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2" h="102">
                <a:moveTo>
                  <a:pt x="58" y="58"/>
                </a:moveTo>
                <a:cubicBezTo>
                  <a:pt x="56" y="55"/>
                  <a:pt x="53" y="52"/>
                  <a:pt x="48" y="50"/>
                </a:cubicBezTo>
                <a:cubicBezTo>
                  <a:pt x="45" y="48"/>
                  <a:pt x="40" y="47"/>
                  <a:pt x="31" y="45"/>
                </a:cubicBezTo>
                <a:cubicBezTo>
                  <a:pt x="23" y="43"/>
                  <a:pt x="18" y="41"/>
                  <a:pt x="16" y="39"/>
                </a:cubicBezTo>
                <a:cubicBezTo>
                  <a:pt x="14" y="38"/>
                  <a:pt x="13" y="35"/>
                  <a:pt x="13" y="32"/>
                </a:cubicBezTo>
                <a:cubicBezTo>
                  <a:pt x="13" y="29"/>
                  <a:pt x="14" y="26"/>
                  <a:pt x="17" y="24"/>
                </a:cubicBezTo>
                <a:cubicBezTo>
                  <a:pt x="20" y="22"/>
                  <a:pt x="24" y="21"/>
                  <a:pt x="31" y="21"/>
                </a:cubicBezTo>
                <a:cubicBezTo>
                  <a:pt x="36" y="21"/>
                  <a:pt x="41" y="22"/>
                  <a:pt x="44" y="25"/>
                </a:cubicBezTo>
                <a:cubicBezTo>
                  <a:pt x="47" y="27"/>
                  <a:pt x="49" y="31"/>
                  <a:pt x="49" y="36"/>
                </a:cubicBezTo>
                <a:cubicBezTo>
                  <a:pt x="59" y="35"/>
                  <a:pt x="59" y="35"/>
                  <a:pt x="59" y="35"/>
                </a:cubicBezTo>
                <a:cubicBezTo>
                  <a:pt x="59" y="30"/>
                  <a:pt x="58" y="26"/>
                  <a:pt x="55" y="23"/>
                </a:cubicBezTo>
                <a:cubicBezTo>
                  <a:pt x="53" y="19"/>
                  <a:pt x="50" y="16"/>
                  <a:pt x="45" y="15"/>
                </a:cubicBezTo>
                <a:cubicBezTo>
                  <a:pt x="43" y="14"/>
                  <a:pt x="41" y="13"/>
                  <a:pt x="39" y="13"/>
                </a:cubicBezTo>
                <a:cubicBezTo>
                  <a:pt x="39" y="0"/>
                  <a:pt x="39" y="0"/>
                  <a:pt x="39" y="0"/>
                </a:cubicBezTo>
                <a:cubicBezTo>
                  <a:pt x="22" y="0"/>
                  <a:pt x="22" y="0"/>
                  <a:pt x="22" y="0"/>
                </a:cubicBezTo>
                <a:cubicBezTo>
                  <a:pt x="22" y="12"/>
                  <a:pt x="22" y="12"/>
                  <a:pt x="22" y="12"/>
                </a:cubicBezTo>
                <a:cubicBezTo>
                  <a:pt x="20" y="13"/>
                  <a:pt x="18" y="14"/>
                  <a:pt x="16" y="14"/>
                </a:cubicBezTo>
                <a:cubicBezTo>
                  <a:pt x="12" y="16"/>
                  <a:pt x="8" y="19"/>
                  <a:pt x="6" y="22"/>
                </a:cubicBezTo>
                <a:cubicBezTo>
                  <a:pt x="4" y="26"/>
                  <a:pt x="3" y="29"/>
                  <a:pt x="3" y="33"/>
                </a:cubicBezTo>
                <a:cubicBezTo>
                  <a:pt x="3" y="37"/>
                  <a:pt x="4" y="40"/>
                  <a:pt x="6" y="43"/>
                </a:cubicBezTo>
                <a:cubicBezTo>
                  <a:pt x="7" y="46"/>
                  <a:pt x="10" y="48"/>
                  <a:pt x="14" y="50"/>
                </a:cubicBezTo>
                <a:cubicBezTo>
                  <a:pt x="17" y="52"/>
                  <a:pt x="22" y="53"/>
                  <a:pt x="29" y="55"/>
                </a:cubicBezTo>
                <a:cubicBezTo>
                  <a:pt x="36" y="57"/>
                  <a:pt x="41" y="58"/>
                  <a:pt x="43" y="59"/>
                </a:cubicBezTo>
                <a:cubicBezTo>
                  <a:pt x="46" y="60"/>
                  <a:pt x="48" y="61"/>
                  <a:pt x="50" y="63"/>
                </a:cubicBezTo>
                <a:cubicBezTo>
                  <a:pt x="51" y="65"/>
                  <a:pt x="52" y="67"/>
                  <a:pt x="52" y="70"/>
                </a:cubicBezTo>
                <a:cubicBezTo>
                  <a:pt x="52" y="72"/>
                  <a:pt x="51" y="74"/>
                  <a:pt x="49" y="76"/>
                </a:cubicBezTo>
                <a:cubicBezTo>
                  <a:pt x="48" y="78"/>
                  <a:pt x="46" y="80"/>
                  <a:pt x="43" y="81"/>
                </a:cubicBezTo>
                <a:cubicBezTo>
                  <a:pt x="40" y="82"/>
                  <a:pt x="36" y="83"/>
                  <a:pt x="32" y="83"/>
                </a:cubicBezTo>
                <a:cubicBezTo>
                  <a:pt x="28" y="83"/>
                  <a:pt x="24" y="82"/>
                  <a:pt x="21" y="80"/>
                </a:cubicBezTo>
                <a:cubicBezTo>
                  <a:pt x="17" y="79"/>
                  <a:pt x="14" y="77"/>
                  <a:pt x="13" y="74"/>
                </a:cubicBezTo>
                <a:cubicBezTo>
                  <a:pt x="11" y="72"/>
                  <a:pt x="10" y="69"/>
                  <a:pt x="10" y="65"/>
                </a:cubicBezTo>
                <a:cubicBezTo>
                  <a:pt x="0" y="66"/>
                  <a:pt x="0" y="66"/>
                  <a:pt x="0" y="66"/>
                </a:cubicBezTo>
                <a:cubicBezTo>
                  <a:pt x="0" y="71"/>
                  <a:pt x="1" y="76"/>
                  <a:pt x="4" y="80"/>
                </a:cubicBezTo>
                <a:cubicBezTo>
                  <a:pt x="7" y="84"/>
                  <a:pt x="11" y="87"/>
                  <a:pt x="15" y="89"/>
                </a:cubicBezTo>
                <a:cubicBezTo>
                  <a:pt x="17" y="90"/>
                  <a:pt x="20" y="90"/>
                  <a:pt x="22" y="91"/>
                </a:cubicBezTo>
                <a:cubicBezTo>
                  <a:pt x="22" y="102"/>
                  <a:pt x="22" y="102"/>
                  <a:pt x="22" y="102"/>
                </a:cubicBezTo>
                <a:cubicBezTo>
                  <a:pt x="39" y="102"/>
                  <a:pt x="39" y="102"/>
                  <a:pt x="39" y="102"/>
                </a:cubicBezTo>
                <a:cubicBezTo>
                  <a:pt x="39" y="91"/>
                  <a:pt x="39" y="91"/>
                  <a:pt x="39" y="91"/>
                </a:cubicBezTo>
                <a:cubicBezTo>
                  <a:pt x="42" y="91"/>
                  <a:pt x="45" y="90"/>
                  <a:pt x="48" y="89"/>
                </a:cubicBezTo>
                <a:cubicBezTo>
                  <a:pt x="52" y="87"/>
                  <a:pt x="56" y="84"/>
                  <a:pt x="58" y="80"/>
                </a:cubicBezTo>
                <a:cubicBezTo>
                  <a:pt x="60" y="77"/>
                  <a:pt x="62" y="73"/>
                  <a:pt x="62" y="69"/>
                </a:cubicBezTo>
                <a:cubicBezTo>
                  <a:pt x="62" y="65"/>
                  <a:pt x="60" y="61"/>
                  <a:pt x="58" y="58"/>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sp>
        <p:nvSpPr>
          <p:cNvPr id="30" name="TextBox 57"/>
          <p:cNvSpPr txBox="1"/>
          <p:nvPr/>
        </p:nvSpPr>
        <p:spPr bwMode="auto">
          <a:xfrm>
            <a:off x="281970" y="1275606"/>
            <a:ext cx="2814238" cy="1372683"/>
          </a:xfrm>
          <a:prstGeom prst="rect">
            <a:avLst/>
          </a:prstGeom>
          <a:noFill/>
        </p:spPr>
        <p:txBody>
          <a:bodyPr wrap="square">
            <a:spAutoFit/>
          </a:bodyPr>
          <a:lstStyle/>
          <a:p>
            <a:pPr algn="ctr" fontAlgn="auto">
              <a:lnSpc>
                <a:spcPct val="130000"/>
              </a:lnSpc>
              <a:spcBef>
                <a:spcPts val="0"/>
              </a:spcBef>
              <a:spcAft>
                <a:spcPts val="0"/>
              </a:spcAft>
              <a:defRPr/>
            </a:pPr>
            <a:r>
              <a:rPr lang="zh-CN" altLang="en-US" sz="1600" b="1" kern="0" dirty="0" smtClean="0">
                <a:solidFill>
                  <a:prstClr val="black">
                    <a:lumMod val="50000"/>
                    <a:lumOff val="50000"/>
                  </a:prstClr>
                </a:solidFill>
                <a:latin typeface="微软雅黑" panose="020B0503020204020204" pitchFamily="34" charset="-122"/>
                <a:ea typeface="微软雅黑" panose="020B0503020204020204" pitchFamily="34" charset="-122"/>
              </a:rPr>
              <a:t>主要功能</a:t>
            </a:r>
            <a:endParaRPr lang="en-US" altLang="zh-CN" sz="1600" b="1" kern="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gn="ctr" fontAlgn="auto">
              <a:lnSpc>
                <a:spcPct val="130000"/>
              </a:lnSpc>
              <a:spcBef>
                <a:spcPts val="0"/>
              </a:spcBef>
              <a:spcAft>
                <a:spcPts val="0"/>
              </a:spcAft>
              <a:defRPr/>
            </a:pPr>
            <a:r>
              <a:rPr lang="zh-CN" altLang="en-US" sz="1600" kern="0" dirty="0" smtClean="0">
                <a:solidFill>
                  <a:prstClr val="black">
                    <a:lumMod val="50000"/>
                    <a:lumOff val="50000"/>
                  </a:prstClr>
                </a:solidFill>
                <a:latin typeface="微软雅黑" panose="020B0503020204020204" pitchFamily="34" charset="-122"/>
                <a:ea typeface="微软雅黑" panose="020B0503020204020204" pitchFamily="34" charset="-122"/>
              </a:rPr>
              <a:t>关键词检索</a:t>
            </a:r>
            <a:r>
              <a:rPr lang="en-US" altLang="zh-CN" sz="1600" kern="0" dirty="0" smtClean="0">
                <a:solidFill>
                  <a:prstClr val="black">
                    <a:lumMod val="50000"/>
                    <a:lumOff val="50000"/>
                  </a:prstClr>
                </a:solidFill>
                <a:latin typeface="微软雅黑" panose="020B0503020204020204" pitchFamily="34" charset="-122"/>
                <a:ea typeface="微软雅黑" panose="020B0503020204020204" pitchFamily="34" charset="-122"/>
              </a:rPr>
              <a:t>/</a:t>
            </a:r>
            <a:r>
              <a:rPr lang="zh-CN" altLang="en-US" sz="1600" kern="0" dirty="0" smtClean="0">
                <a:solidFill>
                  <a:prstClr val="black">
                    <a:lumMod val="50000"/>
                    <a:lumOff val="50000"/>
                  </a:prstClr>
                </a:solidFill>
                <a:latin typeface="微软雅黑" panose="020B0503020204020204" pitchFamily="34" charset="-122"/>
                <a:ea typeface="微软雅黑" panose="020B0503020204020204" pitchFamily="34" charset="-122"/>
              </a:rPr>
              <a:t>列表条件检索</a:t>
            </a:r>
            <a:endParaRPr lang="en-US" altLang="zh-CN" sz="1600" kern="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gn="ctr" fontAlgn="auto">
              <a:lnSpc>
                <a:spcPct val="130000"/>
              </a:lnSpc>
              <a:spcBef>
                <a:spcPts val="0"/>
              </a:spcBef>
              <a:spcAft>
                <a:spcPts val="0"/>
              </a:spcAft>
              <a:defRPr/>
            </a:pPr>
            <a:r>
              <a:rPr lang="zh-CN" altLang="en-US" sz="1600" kern="0" dirty="0" smtClean="0">
                <a:solidFill>
                  <a:prstClr val="black">
                    <a:lumMod val="50000"/>
                    <a:lumOff val="50000"/>
                  </a:prstClr>
                </a:solidFill>
                <a:latin typeface="微软雅黑" panose="020B0503020204020204" pitchFamily="34" charset="-122"/>
                <a:ea typeface="微软雅黑" panose="020B0503020204020204" pitchFamily="34" charset="-122"/>
              </a:rPr>
              <a:t>数据简单导出</a:t>
            </a:r>
            <a:r>
              <a:rPr lang="en-US" altLang="zh-CN" sz="1600" kern="0" dirty="0" smtClean="0">
                <a:solidFill>
                  <a:prstClr val="black">
                    <a:lumMod val="50000"/>
                    <a:lumOff val="50000"/>
                  </a:prstClr>
                </a:solidFill>
                <a:latin typeface="微软雅黑" panose="020B0503020204020204" pitchFamily="34" charset="-122"/>
                <a:ea typeface="微软雅黑" panose="020B0503020204020204" pitchFamily="34" charset="-122"/>
              </a:rPr>
              <a:t>/</a:t>
            </a:r>
            <a:r>
              <a:rPr lang="zh-CN" altLang="en-US" sz="1600" kern="0" dirty="0" smtClean="0">
                <a:solidFill>
                  <a:prstClr val="black">
                    <a:lumMod val="50000"/>
                    <a:lumOff val="50000"/>
                  </a:prstClr>
                </a:solidFill>
                <a:latin typeface="微软雅黑" panose="020B0503020204020204" pitchFamily="34" charset="-122"/>
                <a:ea typeface="微软雅黑" panose="020B0503020204020204" pitchFamily="34" charset="-122"/>
              </a:rPr>
              <a:t>数据接口服务</a:t>
            </a:r>
            <a:endParaRPr lang="en-US" altLang="zh-CN" sz="1600" kern="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gn="ctr" fontAlgn="auto">
              <a:lnSpc>
                <a:spcPct val="130000"/>
              </a:lnSpc>
              <a:spcBef>
                <a:spcPts val="0"/>
              </a:spcBef>
              <a:spcAft>
                <a:spcPts val="0"/>
              </a:spcAft>
              <a:defRPr/>
            </a:pPr>
            <a:r>
              <a:rPr lang="zh-CN" altLang="en-US" sz="1600" kern="0" dirty="0">
                <a:solidFill>
                  <a:prstClr val="black">
                    <a:lumMod val="50000"/>
                    <a:lumOff val="50000"/>
                  </a:prstClr>
                </a:solidFill>
                <a:latin typeface="微软雅黑" panose="020B0503020204020204" pitchFamily="34" charset="-122"/>
                <a:ea typeface="微软雅黑" panose="020B0503020204020204" pitchFamily="34" charset="-122"/>
              </a:rPr>
              <a:t>在线</a:t>
            </a:r>
            <a:r>
              <a:rPr lang="zh-CN" altLang="en-US" sz="1600" kern="0" dirty="0" smtClean="0">
                <a:solidFill>
                  <a:prstClr val="black">
                    <a:lumMod val="50000"/>
                    <a:lumOff val="50000"/>
                  </a:prstClr>
                </a:solidFill>
                <a:latin typeface="微软雅黑" panose="020B0503020204020204" pitchFamily="34" charset="-122"/>
                <a:ea typeface="微软雅黑" panose="020B0503020204020204" pitchFamily="34" charset="-122"/>
              </a:rPr>
              <a:t>分组统计</a:t>
            </a:r>
            <a:r>
              <a:rPr lang="en-US" altLang="zh-CN" sz="1600" kern="0" dirty="0" smtClean="0">
                <a:solidFill>
                  <a:prstClr val="black">
                    <a:lumMod val="50000"/>
                    <a:lumOff val="50000"/>
                  </a:prstClr>
                </a:solidFill>
                <a:latin typeface="微软雅黑" panose="020B0503020204020204" pitchFamily="34" charset="-122"/>
                <a:ea typeface="微软雅黑" panose="020B0503020204020204" pitchFamily="34" charset="-122"/>
              </a:rPr>
              <a:t>/</a:t>
            </a:r>
            <a:r>
              <a:rPr lang="zh-CN" altLang="en-US" sz="1600" kern="0" dirty="0" smtClean="0">
                <a:solidFill>
                  <a:prstClr val="black">
                    <a:lumMod val="50000"/>
                    <a:lumOff val="50000"/>
                  </a:prstClr>
                </a:solidFill>
                <a:latin typeface="微软雅黑" panose="020B0503020204020204" pitchFamily="34" charset="-122"/>
                <a:ea typeface="微软雅黑" panose="020B0503020204020204" pitchFamily="34" charset="-122"/>
              </a:rPr>
              <a:t>个性数据图表</a:t>
            </a:r>
            <a:endParaRPr lang="en-US" altLang="zh-CN" sz="1600"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32" name="TextBox 57"/>
          <p:cNvSpPr txBox="1"/>
          <p:nvPr/>
        </p:nvSpPr>
        <p:spPr bwMode="auto">
          <a:xfrm>
            <a:off x="6347312" y="1275606"/>
            <a:ext cx="2289074" cy="1021433"/>
          </a:xfrm>
          <a:prstGeom prst="rect">
            <a:avLst/>
          </a:prstGeom>
          <a:noFill/>
        </p:spPr>
        <p:txBody>
          <a:bodyPr wrap="square">
            <a:spAutoFit/>
          </a:bodyPr>
          <a:lstStyle/>
          <a:p>
            <a:pPr algn="ctr" fontAlgn="auto">
              <a:lnSpc>
                <a:spcPct val="130000"/>
              </a:lnSpc>
              <a:spcBef>
                <a:spcPts val="0"/>
              </a:spcBef>
              <a:spcAft>
                <a:spcPts val="0"/>
              </a:spcAft>
              <a:defRPr/>
            </a:pPr>
            <a:r>
              <a:rPr lang="en-US" altLang="zh-CN" sz="1600" b="1" kern="0" dirty="0" smtClean="0">
                <a:solidFill>
                  <a:prstClr val="black">
                    <a:lumMod val="50000"/>
                    <a:lumOff val="50000"/>
                  </a:prstClr>
                </a:solidFill>
                <a:latin typeface="微软雅黑" panose="020B0503020204020204" pitchFamily="34" charset="-122"/>
                <a:ea typeface="微软雅黑" panose="020B0503020204020204" pitchFamily="34" charset="-122"/>
              </a:rPr>
              <a:t>PC</a:t>
            </a:r>
            <a:r>
              <a:rPr lang="zh-CN" altLang="en-US" sz="1600" b="1" kern="0" dirty="0" smtClean="0">
                <a:solidFill>
                  <a:prstClr val="black">
                    <a:lumMod val="50000"/>
                    <a:lumOff val="50000"/>
                  </a:prstClr>
                </a:solidFill>
                <a:latin typeface="微软雅黑" panose="020B0503020204020204" pitchFamily="34" charset="-122"/>
                <a:ea typeface="微软雅黑" panose="020B0503020204020204" pitchFamily="34" charset="-122"/>
              </a:rPr>
              <a:t>端</a:t>
            </a:r>
            <a:endParaRPr lang="en-US" altLang="zh-CN" sz="1600" b="1" kern="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gn="ctr" fontAlgn="auto">
              <a:lnSpc>
                <a:spcPct val="130000"/>
              </a:lnSpc>
              <a:spcBef>
                <a:spcPts val="0"/>
              </a:spcBef>
              <a:spcAft>
                <a:spcPts val="0"/>
              </a:spcAft>
              <a:defRPr/>
            </a:pPr>
            <a:r>
              <a:rPr lang="zh-CN" altLang="en-US" sz="1600" kern="0" dirty="0" smtClean="0">
                <a:solidFill>
                  <a:prstClr val="black">
                    <a:lumMod val="50000"/>
                    <a:lumOff val="50000"/>
                  </a:prstClr>
                </a:solidFill>
                <a:latin typeface="微软雅黑" panose="020B0503020204020204" pitchFamily="34" charset="-122"/>
                <a:ea typeface="微软雅黑" panose="020B0503020204020204" pitchFamily="34" charset="-122"/>
              </a:rPr>
              <a:t>私募通客户端</a:t>
            </a:r>
            <a:endParaRPr lang="en-US" altLang="zh-CN" sz="1600" kern="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gn="ctr" fontAlgn="auto">
              <a:lnSpc>
                <a:spcPct val="130000"/>
              </a:lnSpc>
              <a:spcBef>
                <a:spcPts val="0"/>
              </a:spcBef>
              <a:spcAft>
                <a:spcPts val="0"/>
              </a:spcAft>
              <a:defRPr/>
            </a:pPr>
            <a:r>
              <a:rPr lang="en-US" altLang="zh-CN" sz="1600" kern="0" dirty="0" smtClean="0">
                <a:solidFill>
                  <a:prstClr val="black">
                    <a:lumMod val="50000"/>
                    <a:lumOff val="50000"/>
                  </a:prstClr>
                </a:solidFill>
                <a:latin typeface="微软雅黑" panose="020B0503020204020204" pitchFamily="34" charset="-122"/>
                <a:ea typeface="微软雅黑" panose="020B0503020204020204" pitchFamily="34" charset="-122"/>
              </a:rPr>
              <a:t>www.pedata.cn</a:t>
            </a:r>
            <a:endParaRPr lang="en-US" altLang="zh-CN" sz="1600"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37" name="TextBox 57"/>
          <p:cNvSpPr txBox="1"/>
          <p:nvPr/>
        </p:nvSpPr>
        <p:spPr bwMode="auto">
          <a:xfrm>
            <a:off x="308289" y="3003798"/>
            <a:ext cx="2787920" cy="1372683"/>
          </a:xfrm>
          <a:prstGeom prst="rect">
            <a:avLst/>
          </a:prstGeom>
          <a:noFill/>
        </p:spPr>
        <p:txBody>
          <a:bodyPr wrap="square">
            <a:spAutoFit/>
          </a:bodyPr>
          <a:lstStyle/>
          <a:p>
            <a:pPr algn="ctr" fontAlgn="auto">
              <a:lnSpc>
                <a:spcPct val="130000"/>
              </a:lnSpc>
              <a:spcBef>
                <a:spcPts val="0"/>
              </a:spcBef>
              <a:spcAft>
                <a:spcPts val="0"/>
              </a:spcAft>
              <a:defRPr/>
            </a:pPr>
            <a:r>
              <a:rPr lang="zh-CN" altLang="en-US" sz="1600" b="1"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数据定制</a:t>
            </a:r>
            <a:endParaRPr lang="en-US" altLang="zh-CN" sz="1600" b="1"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600"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客户端内反馈</a:t>
            </a:r>
            <a:endParaRPr lang="en-US" altLang="zh-CN" sz="1600"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en-US" altLang="zh-CN" sz="1600"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400-600-9460</a:t>
            </a:r>
          </a:p>
          <a:p>
            <a:pPr algn="ctr" fontAlgn="auto">
              <a:lnSpc>
                <a:spcPct val="130000"/>
              </a:lnSpc>
              <a:spcBef>
                <a:spcPts val="0"/>
              </a:spcBef>
              <a:spcAft>
                <a:spcPts val="0"/>
              </a:spcAft>
              <a:defRPr/>
            </a:pPr>
            <a:r>
              <a:rPr lang="en-US" altLang="zh-CN" sz="1600"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pedata@zero2ipo.com.cn</a:t>
            </a:r>
            <a:endParaRPr lang="en-US" altLang="zh-CN" sz="1600"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p:txBody>
      </p:sp>
      <p:sp>
        <p:nvSpPr>
          <p:cNvPr id="38" name="TextBox 57"/>
          <p:cNvSpPr txBox="1"/>
          <p:nvPr/>
        </p:nvSpPr>
        <p:spPr bwMode="auto">
          <a:xfrm>
            <a:off x="6453927" y="3003798"/>
            <a:ext cx="2150521" cy="1021433"/>
          </a:xfrm>
          <a:prstGeom prst="rect">
            <a:avLst/>
          </a:prstGeom>
          <a:noFill/>
        </p:spPr>
        <p:txBody>
          <a:bodyPr wrap="square">
            <a:spAutoFit/>
          </a:bodyPr>
          <a:lstStyle/>
          <a:p>
            <a:pPr algn="ctr" fontAlgn="auto">
              <a:lnSpc>
                <a:spcPct val="130000"/>
              </a:lnSpc>
              <a:spcBef>
                <a:spcPts val="0"/>
              </a:spcBef>
              <a:spcAft>
                <a:spcPts val="0"/>
              </a:spcAft>
              <a:defRPr/>
            </a:pPr>
            <a:r>
              <a:rPr lang="zh-CN" altLang="en-US" sz="1600" b="1"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移动端</a:t>
            </a:r>
            <a:endParaRPr lang="en-US" altLang="zh-CN" sz="1600" b="1"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600"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私募通</a:t>
            </a:r>
            <a:r>
              <a:rPr lang="en-US" altLang="zh-CN" sz="1600"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APP</a:t>
            </a:r>
          </a:p>
          <a:p>
            <a:pPr algn="ctr" fontAlgn="auto">
              <a:lnSpc>
                <a:spcPct val="130000"/>
              </a:lnSpc>
              <a:spcBef>
                <a:spcPts val="0"/>
              </a:spcBef>
              <a:spcAft>
                <a:spcPts val="0"/>
              </a:spcAft>
              <a:defRPr/>
            </a:pPr>
            <a:r>
              <a:rPr lang="en-US" altLang="zh-CN" sz="1600" kern="0" dirty="0" smtClean="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m.pedata.cn</a:t>
            </a:r>
            <a:endParaRPr lang="en-US" altLang="zh-CN" sz="1600"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40" name="Freeform 6"/>
          <p:cNvSpPr>
            <a:spLocks/>
          </p:cNvSpPr>
          <p:nvPr/>
        </p:nvSpPr>
        <p:spPr bwMode="auto">
          <a:xfrm>
            <a:off x="3096000" y="1260000"/>
            <a:ext cx="1512000" cy="1800000"/>
          </a:xfrm>
          <a:custGeom>
            <a:avLst/>
            <a:gdLst>
              <a:gd name="T0" fmla="*/ 414 w 414"/>
              <a:gd name="T1" fmla="*/ 150 h 493"/>
              <a:gd name="T2" fmla="*/ 374 w 414"/>
              <a:gd name="T3" fmla="*/ 88 h 493"/>
              <a:gd name="T4" fmla="*/ 411 w 414"/>
              <a:gd name="T5" fmla="*/ 0 h 493"/>
              <a:gd name="T6" fmla="*/ 207 w 414"/>
              <a:gd name="T7" fmla="*/ 75 h 493"/>
              <a:gd name="T8" fmla="*/ 59 w 414"/>
              <a:gd name="T9" fmla="*/ 152 h 493"/>
              <a:gd name="T10" fmla="*/ 56 w 414"/>
              <a:gd name="T11" fmla="*/ 241 h 493"/>
              <a:gd name="T12" fmla="*/ 0 w 414"/>
              <a:gd name="T13" fmla="*/ 458 h 493"/>
              <a:gd name="T14" fmla="*/ 82 w 414"/>
              <a:gd name="T15" fmla="*/ 493 h 493"/>
              <a:gd name="T16" fmla="*/ 149 w 414"/>
              <a:gd name="T17" fmla="*/ 449 h 493"/>
              <a:gd name="T18" fmla="*/ 178 w 414"/>
              <a:gd name="T19" fmla="*/ 330 h 493"/>
              <a:gd name="T20" fmla="*/ 298 w 414"/>
              <a:gd name="T21" fmla="*/ 251 h 493"/>
              <a:gd name="T22" fmla="*/ 307 w 414"/>
              <a:gd name="T23" fmla="*/ 188 h 493"/>
              <a:gd name="T24" fmla="*/ 414 w 414"/>
              <a:gd name="T25" fmla="*/ 150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4" h="493">
                <a:moveTo>
                  <a:pt x="414" y="150"/>
                </a:moveTo>
                <a:cubicBezTo>
                  <a:pt x="374" y="88"/>
                  <a:pt x="374" y="88"/>
                  <a:pt x="374" y="88"/>
                </a:cubicBezTo>
                <a:cubicBezTo>
                  <a:pt x="411" y="0"/>
                  <a:pt x="411" y="0"/>
                  <a:pt x="411" y="0"/>
                </a:cubicBezTo>
                <a:cubicBezTo>
                  <a:pt x="336" y="9"/>
                  <a:pt x="266" y="35"/>
                  <a:pt x="207" y="75"/>
                </a:cubicBezTo>
                <a:cubicBezTo>
                  <a:pt x="147" y="62"/>
                  <a:pt x="84" y="93"/>
                  <a:pt x="59" y="152"/>
                </a:cubicBezTo>
                <a:cubicBezTo>
                  <a:pt x="47" y="182"/>
                  <a:pt x="47" y="213"/>
                  <a:pt x="56" y="241"/>
                </a:cubicBezTo>
                <a:cubicBezTo>
                  <a:pt x="21" y="306"/>
                  <a:pt x="1" y="380"/>
                  <a:pt x="0" y="458"/>
                </a:cubicBezTo>
                <a:cubicBezTo>
                  <a:pt x="82" y="493"/>
                  <a:pt x="82" y="493"/>
                  <a:pt x="82" y="493"/>
                </a:cubicBezTo>
                <a:cubicBezTo>
                  <a:pt x="149" y="449"/>
                  <a:pt x="149" y="449"/>
                  <a:pt x="149" y="449"/>
                </a:cubicBezTo>
                <a:cubicBezTo>
                  <a:pt x="151" y="407"/>
                  <a:pt x="161" y="367"/>
                  <a:pt x="178" y="330"/>
                </a:cubicBezTo>
                <a:cubicBezTo>
                  <a:pt x="229" y="331"/>
                  <a:pt x="277" y="301"/>
                  <a:pt x="298" y="251"/>
                </a:cubicBezTo>
                <a:cubicBezTo>
                  <a:pt x="306" y="230"/>
                  <a:pt x="309" y="209"/>
                  <a:pt x="307" y="188"/>
                </a:cubicBezTo>
                <a:cubicBezTo>
                  <a:pt x="339" y="169"/>
                  <a:pt x="375" y="156"/>
                  <a:pt x="414" y="150"/>
                </a:cubicBezTo>
                <a:close/>
              </a:path>
            </a:pathLst>
          </a:cu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44" name="Freeform 7"/>
          <p:cNvSpPr>
            <a:spLocks/>
          </p:cNvSpPr>
          <p:nvPr/>
        </p:nvSpPr>
        <p:spPr bwMode="auto">
          <a:xfrm>
            <a:off x="4572000" y="1260000"/>
            <a:ext cx="1764000" cy="1512000"/>
          </a:xfrm>
          <a:custGeom>
            <a:avLst/>
            <a:gdLst>
              <a:gd name="T0" fmla="*/ 409 w 494"/>
              <a:gd name="T1" fmla="*/ 188 h 396"/>
              <a:gd name="T2" fmla="*/ 331 w 494"/>
              <a:gd name="T3" fmla="*/ 49 h 396"/>
              <a:gd name="T4" fmla="*/ 238 w 494"/>
              <a:gd name="T5" fmla="*/ 47 h 396"/>
              <a:gd name="T6" fmla="*/ 36 w 494"/>
              <a:gd name="T7" fmla="*/ 0 h 396"/>
              <a:gd name="T8" fmla="*/ 0 w 494"/>
              <a:gd name="T9" fmla="*/ 87 h 396"/>
              <a:gd name="T10" fmla="*/ 40 w 494"/>
              <a:gd name="T11" fmla="*/ 149 h 396"/>
              <a:gd name="T12" fmla="*/ 152 w 494"/>
              <a:gd name="T13" fmla="*/ 172 h 396"/>
              <a:gd name="T14" fmla="*/ 232 w 494"/>
              <a:gd name="T15" fmla="*/ 288 h 396"/>
              <a:gd name="T16" fmla="*/ 302 w 494"/>
              <a:gd name="T17" fmla="*/ 296 h 396"/>
              <a:gd name="T18" fmla="*/ 344 w 494"/>
              <a:gd name="T19" fmla="*/ 396 h 396"/>
              <a:gd name="T20" fmla="*/ 413 w 494"/>
              <a:gd name="T21" fmla="*/ 352 h 396"/>
              <a:gd name="T22" fmla="*/ 494 w 494"/>
              <a:gd name="T23" fmla="*/ 386 h 396"/>
              <a:gd name="T24" fmla="*/ 409 w 494"/>
              <a:gd name="T25" fmla="*/ 188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4" h="396">
                <a:moveTo>
                  <a:pt x="409" y="188"/>
                </a:moveTo>
                <a:cubicBezTo>
                  <a:pt x="418" y="131"/>
                  <a:pt x="387" y="72"/>
                  <a:pt x="331" y="49"/>
                </a:cubicBezTo>
                <a:cubicBezTo>
                  <a:pt x="300" y="36"/>
                  <a:pt x="267" y="36"/>
                  <a:pt x="238" y="47"/>
                </a:cubicBezTo>
                <a:cubicBezTo>
                  <a:pt x="177" y="17"/>
                  <a:pt x="108" y="1"/>
                  <a:pt x="36" y="0"/>
                </a:cubicBezTo>
                <a:cubicBezTo>
                  <a:pt x="0" y="87"/>
                  <a:pt x="0" y="87"/>
                  <a:pt x="0" y="87"/>
                </a:cubicBezTo>
                <a:cubicBezTo>
                  <a:pt x="40" y="149"/>
                  <a:pt x="40" y="149"/>
                  <a:pt x="40" y="149"/>
                </a:cubicBezTo>
                <a:cubicBezTo>
                  <a:pt x="80" y="150"/>
                  <a:pt x="117" y="158"/>
                  <a:pt x="152" y="172"/>
                </a:cubicBezTo>
                <a:cubicBezTo>
                  <a:pt x="154" y="221"/>
                  <a:pt x="183" y="268"/>
                  <a:pt x="232" y="288"/>
                </a:cubicBezTo>
                <a:cubicBezTo>
                  <a:pt x="255" y="297"/>
                  <a:pt x="279" y="300"/>
                  <a:pt x="302" y="296"/>
                </a:cubicBezTo>
                <a:cubicBezTo>
                  <a:pt x="322" y="326"/>
                  <a:pt x="336" y="360"/>
                  <a:pt x="344" y="396"/>
                </a:cubicBezTo>
                <a:cubicBezTo>
                  <a:pt x="413" y="352"/>
                  <a:pt x="413" y="352"/>
                  <a:pt x="413" y="352"/>
                </a:cubicBezTo>
                <a:cubicBezTo>
                  <a:pt x="494" y="386"/>
                  <a:pt x="494" y="386"/>
                  <a:pt x="494" y="386"/>
                </a:cubicBezTo>
                <a:cubicBezTo>
                  <a:pt x="481" y="312"/>
                  <a:pt x="451" y="245"/>
                  <a:pt x="409" y="188"/>
                </a:cubicBezTo>
                <a:close/>
              </a:path>
            </a:pathLst>
          </a:cu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46" name="Freeform 8"/>
          <p:cNvSpPr>
            <a:spLocks/>
          </p:cNvSpPr>
          <p:nvPr/>
        </p:nvSpPr>
        <p:spPr bwMode="auto">
          <a:xfrm>
            <a:off x="4896208" y="2700000"/>
            <a:ext cx="1476000" cy="1836000"/>
          </a:xfrm>
          <a:custGeom>
            <a:avLst/>
            <a:gdLst>
              <a:gd name="T0" fmla="*/ 370 w 406"/>
              <a:gd name="T1" fmla="*/ 330 h 518"/>
              <a:gd name="T2" fmla="*/ 370 w 406"/>
              <a:gd name="T3" fmla="*/ 231 h 518"/>
              <a:gd name="T4" fmla="*/ 402 w 406"/>
              <a:gd name="T5" fmla="*/ 35 h 518"/>
              <a:gd name="T6" fmla="*/ 320 w 406"/>
              <a:gd name="T7" fmla="*/ 0 h 518"/>
              <a:gd name="T8" fmla="*/ 254 w 406"/>
              <a:gd name="T9" fmla="*/ 43 h 518"/>
              <a:gd name="T10" fmla="*/ 240 w 406"/>
              <a:gd name="T11" fmla="*/ 152 h 518"/>
              <a:gd name="T12" fmla="*/ 132 w 406"/>
              <a:gd name="T13" fmla="*/ 231 h 518"/>
              <a:gd name="T14" fmla="*/ 126 w 406"/>
              <a:gd name="T15" fmla="*/ 313 h 518"/>
              <a:gd name="T16" fmla="*/ 0 w 406"/>
              <a:gd name="T17" fmla="*/ 369 h 518"/>
              <a:gd name="T18" fmla="*/ 47 w 406"/>
              <a:gd name="T19" fmla="*/ 441 h 518"/>
              <a:gd name="T20" fmla="*/ 14 w 406"/>
              <a:gd name="T21" fmla="*/ 518 h 518"/>
              <a:gd name="T22" fmla="*/ 243 w 406"/>
              <a:gd name="T23" fmla="*/ 410 h 518"/>
              <a:gd name="T24" fmla="*/ 370 w 406"/>
              <a:gd name="T25" fmla="*/ 330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6" h="518">
                <a:moveTo>
                  <a:pt x="370" y="330"/>
                </a:moveTo>
                <a:cubicBezTo>
                  <a:pt x="384" y="297"/>
                  <a:pt x="383" y="261"/>
                  <a:pt x="370" y="231"/>
                </a:cubicBezTo>
                <a:cubicBezTo>
                  <a:pt x="394" y="170"/>
                  <a:pt x="406" y="104"/>
                  <a:pt x="402" y="35"/>
                </a:cubicBezTo>
                <a:cubicBezTo>
                  <a:pt x="320" y="0"/>
                  <a:pt x="320" y="0"/>
                  <a:pt x="320" y="0"/>
                </a:cubicBezTo>
                <a:cubicBezTo>
                  <a:pt x="254" y="43"/>
                  <a:pt x="254" y="43"/>
                  <a:pt x="254" y="43"/>
                </a:cubicBezTo>
                <a:cubicBezTo>
                  <a:pt x="256" y="81"/>
                  <a:pt x="251" y="118"/>
                  <a:pt x="240" y="152"/>
                </a:cubicBezTo>
                <a:cubicBezTo>
                  <a:pt x="194" y="156"/>
                  <a:pt x="151" y="185"/>
                  <a:pt x="132" y="231"/>
                </a:cubicBezTo>
                <a:cubicBezTo>
                  <a:pt x="121" y="258"/>
                  <a:pt x="120" y="287"/>
                  <a:pt x="126" y="313"/>
                </a:cubicBezTo>
                <a:cubicBezTo>
                  <a:pt x="90" y="340"/>
                  <a:pt x="47" y="360"/>
                  <a:pt x="0" y="369"/>
                </a:cubicBezTo>
                <a:cubicBezTo>
                  <a:pt x="47" y="441"/>
                  <a:pt x="47" y="441"/>
                  <a:pt x="47" y="441"/>
                </a:cubicBezTo>
                <a:cubicBezTo>
                  <a:pt x="14" y="518"/>
                  <a:pt x="14" y="518"/>
                  <a:pt x="14" y="518"/>
                </a:cubicBezTo>
                <a:cubicBezTo>
                  <a:pt x="102" y="503"/>
                  <a:pt x="180" y="465"/>
                  <a:pt x="243" y="410"/>
                </a:cubicBezTo>
                <a:cubicBezTo>
                  <a:pt x="297" y="413"/>
                  <a:pt x="349" y="382"/>
                  <a:pt x="370" y="330"/>
                </a:cubicBezTo>
                <a:close/>
              </a:path>
            </a:pathLst>
          </a:cu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47" name="Freeform 9"/>
          <p:cNvSpPr>
            <a:spLocks/>
          </p:cNvSpPr>
          <p:nvPr/>
        </p:nvSpPr>
        <p:spPr bwMode="auto">
          <a:xfrm>
            <a:off x="3096208" y="3039974"/>
            <a:ext cx="1836000" cy="1512000"/>
          </a:xfrm>
          <a:custGeom>
            <a:avLst/>
            <a:gdLst>
              <a:gd name="T0" fmla="*/ 470 w 516"/>
              <a:gd name="T1" fmla="*/ 272 h 424"/>
              <a:gd name="T2" fmla="*/ 339 w 516"/>
              <a:gd name="T3" fmla="*/ 247 h 424"/>
              <a:gd name="T4" fmla="*/ 259 w 516"/>
              <a:gd name="T5" fmla="*/ 136 h 424"/>
              <a:gd name="T6" fmla="*/ 196 w 516"/>
              <a:gd name="T7" fmla="*/ 127 h 424"/>
              <a:gd name="T8" fmla="*/ 149 w 516"/>
              <a:gd name="T9" fmla="*/ 0 h 424"/>
              <a:gd name="T10" fmla="*/ 84 w 516"/>
              <a:gd name="T11" fmla="*/ 42 h 424"/>
              <a:gd name="T12" fmla="*/ 0 w 516"/>
              <a:gd name="T13" fmla="*/ 7 h 424"/>
              <a:gd name="T14" fmla="*/ 84 w 516"/>
              <a:gd name="T15" fmla="*/ 227 h 424"/>
              <a:gd name="T16" fmla="*/ 161 w 516"/>
              <a:gd name="T17" fmla="*/ 374 h 424"/>
              <a:gd name="T18" fmla="*/ 259 w 516"/>
              <a:gd name="T19" fmla="*/ 374 h 424"/>
              <a:gd name="T20" fmla="*/ 483 w 516"/>
              <a:gd name="T21" fmla="*/ 421 h 424"/>
              <a:gd name="T22" fmla="*/ 516 w 516"/>
              <a:gd name="T23" fmla="*/ 343 h 424"/>
              <a:gd name="T24" fmla="*/ 470 w 516"/>
              <a:gd name="T25" fmla="*/ 272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6" h="424">
                <a:moveTo>
                  <a:pt x="470" y="272"/>
                </a:moveTo>
                <a:cubicBezTo>
                  <a:pt x="424" y="273"/>
                  <a:pt x="379" y="264"/>
                  <a:pt x="339" y="247"/>
                </a:cubicBezTo>
                <a:cubicBezTo>
                  <a:pt x="336" y="199"/>
                  <a:pt x="306" y="155"/>
                  <a:pt x="259" y="136"/>
                </a:cubicBezTo>
                <a:cubicBezTo>
                  <a:pt x="239" y="127"/>
                  <a:pt x="217" y="124"/>
                  <a:pt x="196" y="127"/>
                </a:cubicBezTo>
                <a:cubicBezTo>
                  <a:pt x="172" y="89"/>
                  <a:pt x="156" y="46"/>
                  <a:pt x="149" y="0"/>
                </a:cubicBezTo>
                <a:cubicBezTo>
                  <a:pt x="84" y="42"/>
                  <a:pt x="84" y="42"/>
                  <a:pt x="84" y="42"/>
                </a:cubicBezTo>
                <a:cubicBezTo>
                  <a:pt x="0" y="7"/>
                  <a:pt x="0" y="7"/>
                  <a:pt x="0" y="7"/>
                </a:cubicBezTo>
                <a:cubicBezTo>
                  <a:pt x="9" y="89"/>
                  <a:pt x="39" y="164"/>
                  <a:pt x="84" y="227"/>
                </a:cubicBezTo>
                <a:cubicBezTo>
                  <a:pt x="71" y="287"/>
                  <a:pt x="102" y="350"/>
                  <a:pt x="161" y="374"/>
                </a:cubicBezTo>
                <a:cubicBezTo>
                  <a:pt x="194" y="388"/>
                  <a:pt x="229" y="387"/>
                  <a:pt x="259" y="374"/>
                </a:cubicBezTo>
                <a:cubicBezTo>
                  <a:pt x="327" y="407"/>
                  <a:pt x="403" y="424"/>
                  <a:pt x="483" y="421"/>
                </a:cubicBezTo>
                <a:cubicBezTo>
                  <a:pt x="516" y="343"/>
                  <a:pt x="516" y="343"/>
                  <a:pt x="516" y="343"/>
                </a:cubicBezTo>
                <a:lnTo>
                  <a:pt x="470" y="272"/>
                </a:lnTo>
                <a:close/>
              </a:path>
            </a:pathLst>
          </a:cu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grpSp>
        <p:nvGrpSpPr>
          <p:cNvPr id="48" name="组合 47"/>
          <p:cNvGrpSpPr/>
          <p:nvPr/>
        </p:nvGrpSpPr>
        <p:grpSpPr>
          <a:xfrm>
            <a:off x="3636000" y="3816000"/>
            <a:ext cx="396000" cy="288000"/>
            <a:chOff x="4929188" y="4928507"/>
            <a:chExt cx="411163" cy="312738"/>
          </a:xfrm>
          <a:solidFill>
            <a:srgbClr val="357879"/>
          </a:solidFill>
        </p:grpSpPr>
        <p:sp>
          <p:nvSpPr>
            <p:cNvPr id="70" name="Freeform 10"/>
            <p:cNvSpPr>
              <a:spLocks/>
            </p:cNvSpPr>
            <p:nvPr/>
          </p:nvSpPr>
          <p:spPr bwMode="auto">
            <a:xfrm>
              <a:off x="4929188" y="4966607"/>
              <a:ext cx="411163" cy="274638"/>
            </a:xfrm>
            <a:custGeom>
              <a:avLst/>
              <a:gdLst>
                <a:gd name="T0" fmla="*/ 259 w 259"/>
                <a:gd name="T1" fmla="*/ 173 h 173"/>
                <a:gd name="T2" fmla="*/ 0 w 259"/>
                <a:gd name="T3" fmla="*/ 173 h 173"/>
                <a:gd name="T4" fmla="*/ 0 w 259"/>
                <a:gd name="T5" fmla="*/ 0 h 173"/>
                <a:gd name="T6" fmla="*/ 128 w 259"/>
                <a:gd name="T7" fmla="*/ 85 h 173"/>
                <a:gd name="T8" fmla="*/ 259 w 259"/>
                <a:gd name="T9" fmla="*/ 0 h 173"/>
                <a:gd name="T10" fmla="*/ 259 w 259"/>
                <a:gd name="T11" fmla="*/ 173 h 173"/>
              </a:gdLst>
              <a:ahLst/>
              <a:cxnLst>
                <a:cxn ang="0">
                  <a:pos x="T0" y="T1"/>
                </a:cxn>
                <a:cxn ang="0">
                  <a:pos x="T2" y="T3"/>
                </a:cxn>
                <a:cxn ang="0">
                  <a:pos x="T4" y="T5"/>
                </a:cxn>
                <a:cxn ang="0">
                  <a:pos x="T6" y="T7"/>
                </a:cxn>
                <a:cxn ang="0">
                  <a:pos x="T8" y="T9"/>
                </a:cxn>
                <a:cxn ang="0">
                  <a:pos x="T10" y="T11"/>
                </a:cxn>
              </a:cxnLst>
              <a:rect l="0" t="0" r="r" b="b"/>
              <a:pathLst>
                <a:path w="259" h="173">
                  <a:moveTo>
                    <a:pt x="259" y="173"/>
                  </a:moveTo>
                  <a:lnTo>
                    <a:pt x="0" y="173"/>
                  </a:lnTo>
                  <a:lnTo>
                    <a:pt x="0" y="0"/>
                  </a:lnTo>
                  <a:lnTo>
                    <a:pt x="128" y="85"/>
                  </a:lnTo>
                  <a:lnTo>
                    <a:pt x="259" y="0"/>
                  </a:lnTo>
                  <a:lnTo>
                    <a:pt x="259" y="173"/>
                  </a:ln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71" name="Freeform 11"/>
            <p:cNvSpPr>
              <a:spLocks/>
            </p:cNvSpPr>
            <p:nvPr/>
          </p:nvSpPr>
          <p:spPr bwMode="auto">
            <a:xfrm>
              <a:off x="4929188" y="4928507"/>
              <a:ext cx="411163" cy="134938"/>
            </a:xfrm>
            <a:custGeom>
              <a:avLst/>
              <a:gdLst>
                <a:gd name="T0" fmla="*/ 259 w 259"/>
                <a:gd name="T1" fmla="*/ 0 h 85"/>
                <a:gd name="T2" fmla="*/ 0 w 259"/>
                <a:gd name="T3" fmla="*/ 0 h 85"/>
                <a:gd name="T4" fmla="*/ 0 w 259"/>
                <a:gd name="T5" fmla="*/ 2 h 85"/>
                <a:gd name="T6" fmla="*/ 128 w 259"/>
                <a:gd name="T7" fmla="*/ 85 h 85"/>
                <a:gd name="T8" fmla="*/ 259 w 259"/>
                <a:gd name="T9" fmla="*/ 0 h 85"/>
              </a:gdLst>
              <a:ahLst/>
              <a:cxnLst>
                <a:cxn ang="0">
                  <a:pos x="T0" y="T1"/>
                </a:cxn>
                <a:cxn ang="0">
                  <a:pos x="T2" y="T3"/>
                </a:cxn>
                <a:cxn ang="0">
                  <a:pos x="T4" y="T5"/>
                </a:cxn>
                <a:cxn ang="0">
                  <a:pos x="T6" y="T7"/>
                </a:cxn>
                <a:cxn ang="0">
                  <a:pos x="T8" y="T9"/>
                </a:cxn>
              </a:cxnLst>
              <a:rect l="0" t="0" r="r" b="b"/>
              <a:pathLst>
                <a:path w="259" h="85">
                  <a:moveTo>
                    <a:pt x="259" y="0"/>
                  </a:moveTo>
                  <a:lnTo>
                    <a:pt x="0" y="0"/>
                  </a:lnTo>
                  <a:lnTo>
                    <a:pt x="0" y="2"/>
                  </a:lnTo>
                  <a:lnTo>
                    <a:pt x="128" y="85"/>
                  </a:lnTo>
                  <a:lnTo>
                    <a:pt x="259" y="0"/>
                  </a:ln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grpSp>
      <p:sp>
        <p:nvSpPr>
          <p:cNvPr id="49" name="Freeform 12"/>
          <p:cNvSpPr>
            <a:spLocks noEditPoints="1"/>
          </p:cNvSpPr>
          <p:nvPr/>
        </p:nvSpPr>
        <p:spPr bwMode="auto">
          <a:xfrm>
            <a:off x="5652000" y="3492000"/>
            <a:ext cx="324000" cy="432000"/>
          </a:xfrm>
          <a:custGeom>
            <a:avLst/>
            <a:gdLst>
              <a:gd name="T0" fmla="*/ 444114308 w 90"/>
              <a:gd name="T1" fmla="*/ 93804800 h 119"/>
              <a:gd name="T2" fmla="*/ 1776452399 w 90"/>
              <a:gd name="T3" fmla="*/ 117252368 h 119"/>
              <a:gd name="T4" fmla="*/ 1986820808 w 90"/>
              <a:gd name="T5" fmla="*/ 1430490513 h 119"/>
              <a:gd name="T6" fmla="*/ 1729702253 w 90"/>
              <a:gd name="T7" fmla="*/ 2147483646 h 119"/>
              <a:gd name="T8" fmla="*/ 327241359 w 90"/>
              <a:gd name="T9" fmla="*/ 2147483646 h 119"/>
              <a:gd name="T10" fmla="*/ 93495460 w 90"/>
              <a:gd name="T11" fmla="*/ 1430490513 h 119"/>
              <a:gd name="T12" fmla="*/ 93495460 w 90"/>
              <a:gd name="T13" fmla="*/ 867676241 h 119"/>
              <a:gd name="T14" fmla="*/ 444114308 w 90"/>
              <a:gd name="T15" fmla="*/ 93804800 h 119"/>
              <a:gd name="T16" fmla="*/ 327241359 w 90"/>
              <a:gd name="T17" fmla="*/ 1289790577 h 119"/>
              <a:gd name="T18" fmla="*/ 397364162 w 90"/>
              <a:gd name="T19" fmla="*/ 2087114428 h 119"/>
              <a:gd name="T20" fmla="*/ 1028474222 w 90"/>
              <a:gd name="T21" fmla="*/ 2134014407 h 119"/>
              <a:gd name="T22" fmla="*/ 1659579450 w 90"/>
              <a:gd name="T23" fmla="*/ 2087114428 h 119"/>
              <a:gd name="T24" fmla="*/ 1729702253 w 90"/>
              <a:gd name="T25" fmla="*/ 1266338166 h 119"/>
              <a:gd name="T26" fmla="*/ 1659579450 w 90"/>
              <a:gd name="T27" fmla="*/ 422114336 h 119"/>
              <a:gd name="T28" fmla="*/ 514237111 w 90"/>
              <a:gd name="T29" fmla="*/ 375209515 h 119"/>
              <a:gd name="T30" fmla="*/ 327241359 w 90"/>
              <a:gd name="T31" fmla="*/ 1289790577 h 119"/>
              <a:gd name="T32" fmla="*/ 1051846879 w 90"/>
              <a:gd name="T33" fmla="*/ 2147483646 h 119"/>
              <a:gd name="T34" fmla="*/ 981724076 w 90"/>
              <a:gd name="T35" fmla="*/ 2147483646 h 119"/>
              <a:gd name="T36" fmla="*/ 1051846879 w 90"/>
              <a:gd name="T37" fmla="*/ 2147483646 h 11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90" h="119">
                <a:moveTo>
                  <a:pt x="19" y="4"/>
                </a:moveTo>
                <a:cubicBezTo>
                  <a:pt x="31" y="2"/>
                  <a:pt x="66" y="0"/>
                  <a:pt x="76" y="5"/>
                </a:cubicBezTo>
                <a:cubicBezTo>
                  <a:pt x="89" y="13"/>
                  <a:pt x="85" y="41"/>
                  <a:pt x="85" y="61"/>
                </a:cubicBezTo>
                <a:cubicBezTo>
                  <a:pt x="85" y="81"/>
                  <a:pt x="90" y="109"/>
                  <a:pt x="74" y="115"/>
                </a:cubicBezTo>
                <a:cubicBezTo>
                  <a:pt x="65" y="119"/>
                  <a:pt x="22" y="119"/>
                  <a:pt x="14" y="115"/>
                </a:cubicBezTo>
                <a:cubicBezTo>
                  <a:pt x="0" y="109"/>
                  <a:pt x="4" y="82"/>
                  <a:pt x="4" y="61"/>
                </a:cubicBezTo>
                <a:cubicBezTo>
                  <a:pt x="4" y="51"/>
                  <a:pt x="4" y="44"/>
                  <a:pt x="4" y="37"/>
                </a:cubicBezTo>
                <a:cubicBezTo>
                  <a:pt x="4" y="20"/>
                  <a:pt x="2" y="7"/>
                  <a:pt x="19" y="4"/>
                </a:cubicBezTo>
                <a:close/>
                <a:moveTo>
                  <a:pt x="14" y="55"/>
                </a:moveTo>
                <a:cubicBezTo>
                  <a:pt x="14" y="69"/>
                  <a:pt x="13" y="85"/>
                  <a:pt x="17" y="89"/>
                </a:cubicBezTo>
                <a:cubicBezTo>
                  <a:pt x="22" y="93"/>
                  <a:pt x="38" y="91"/>
                  <a:pt x="44" y="91"/>
                </a:cubicBezTo>
                <a:cubicBezTo>
                  <a:pt x="51" y="91"/>
                  <a:pt x="67" y="93"/>
                  <a:pt x="71" y="89"/>
                </a:cubicBezTo>
                <a:cubicBezTo>
                  <a:pt x="77" y="83"/>
                  <a:pt x="74" y="66"/>
                  <a:pt x="74" y="54"/>
                </a:cubicBezTo>
                <a:cubicBezTo>
                  <a:pt x="74" y="41"/>
                  <a:pt x="77" y="24"/>
                  <a:pt x="71" y="18"/>
                </a:cubicBezTo>
                <a:cubicBezTo>
                  <a:pt x="66" y="13"/>
                  <a:pt x="33" y="13"/>
                  <a:pt x="22" y="16"/>
                </a:cubicBezTo>
                <a:cubicBezTo>
                  <a:pt x="11" y="19"/>
                  <a:pt x="14" y="36"/>
                  <a:pt x="14" y="55"/>
                </a:cubicBezTo>
                <a:close/>
                <a:moveTo>
                  <a:pt x="45" y="110"/>
                </a:moveTo>
                <a:cubicBezTo>
                  <a:pt x="53" y="109"/>
                  <a:pt x="53" y="93"/>
                  <a:pt x="42" y="97"/>
                </a:cubicBezTo>
                <a:cubicBezTo>
                  <a:pt x="34" y="100"/>
                  <a:pt x="38" y="110"/>
                  <a:pt x="45" y="110"/>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grpSp>
        <p:nvGrpSpPr>
          <p:cNvPr id="50" name="组合 49"/>
          <p:cNvGrpSpPr/>
          <p:nvPr/>
        </p:nvGrpSpPr>
        <p:grpSpPr>
          <a:xfrm>
            <a:off x="5292000" y="1620000"/>
            <a:ext cx="594667" cy="580362"/>
            <a:chOff x="6784975" y="2629807"/>
            <a:chExt cx="461963" cy="450850"/>
          </a:xfrm>
          <a:solidFill>
            <a:srgbClr val="357879"/>
          </a:solidFill>
        </p:grpSpPr>
        <p:sp>
          <p:nvSpPr>
            <p:cNvPr id="54" name="Freeform 13"/>
            <p:cNvSpPr>
              <a:spLocks/>
            </p:cNvSpPr>
            <p:nvPr/>
          </p:nvSpPr>
          <p:spPr bwMode="auto">
            <a:xfrm>
              <a:off x="7029450" y="2967945"/>
              <a:ext cx="71438" cy="104775"/>
            </a:xfrm>
            <a:custGeom>
              <a:avLst/>
              <a:gdLst>
                <a:gd name="T0" fmla="*/ 0 w 19"/>
                <a:gd name="T1" fmla="*/ 0 h 28"/>
                <a:gd name="T2" fmla="*/ 0 w 19"/>
                <a:gd name="T3" fmla="*/ 28 h 28"/>
                <a:gd name="T4" fmla="*/ 19 w 19"/>
                <a:gd name="T5" fmla="*/ 4 h 28"/>
                <a:gd name="T6" fmla="*/ 0 w 19"/>
                <a:gd name="T7" fmla="*/ 0 h 28"/>
              </a:gdLst>
              <a:ahLst/>
              <a:cxnLst>
                <a:cxn ang="0">
                  <a:pos x="T0" y="T1"/>
                </a:cxn>
                <a:cxn ang="0">
                  <a:pos x="T2" y="T3"/>
                </a:cxn>
                <a:cxn ang="0">
                  <a:pos x="T4" y="T5"/>
                </a:cxn>
                <a:cxn ang="0">
                  <a:pos x="T6" y="T7"/>
                </a:cxn>
              </a:cxnLst>
              <a:rect l="0" t="0" r="r" b="b"/>
              <a:pathLst>
                <a:path w="19" h="28">
                  <a:moveTo>
                    <a:pt x="0" y="0"/>
                  </a:moveTo>
                  <a:cubicBezTo>
                    <a:pt x="0" y="28"/>
                    <a:pt x="0" y="28"/>
                    <a:pt x="0" y="28"/>
                  </a:cubicBezTo>
                  <a:cubicBezTo>
                    <a:pt x="7" y="25"/>
                    <a:pt x="14" y="16"/>
                    <a:pt x="19" y="4"/>
                  </a:cubicBezTo>
                  <a:cubicBezTo>
                    <a:pt x="13" y="2"/>
                    <a:pt x="6" y="0"/>
                    <a:pt x="0" y="0"/>
                  </a:cubicBez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55" name="Freeform 14"/>
            <p:cNvSpPr>
              <a:spLocks/>
            </p:cNvSpPr>
            <p:nvPr/>
          </p:nvSpPr>
          <p:spPr bwMode="auto">
            <a:xfrm>
              <a:off x="7029450" y="2863170"/>
              <a:ext cx="90488" cy="96838"/>
            </a:xfrm>
            <a:custGeom>
              <a:avLst/>
              <a:gdLst>
                <a:gd name="T0" fmla="*/ 24 w 24"/>
                <a:gd name="T1" fmla="*/ 0 h 26"/>
                <a:gd name="T2" fmla="*/ 0 w 24"/>
                <a:gd name="T3" fmla="*/ 0 h 26"/>
                <a:gd name="T4" fmla="*/ 0 w 24"/>
                <a:gd name="T5" fmla="*/ 21 h 26"/>
                <a:gd name="T6" fmla="*/ 21 w 24"/>
                <a:gd name="T7" fmla="*/ 26 h 26"/>
                <a:gd name="T8" fmla="*/ 24 w 24"/>
                <a:gd name="T9" fmla="*/ 0 h 26"/>
              </a:gdLst>
              <a:ahLst/>
              <a:cxnLst>
                <a:cxn ang="0">
                  <a:pos x="T0" y="T1"/>
                </a:cxn>
                <a:cxn ang="0">
                  <a:pos x="T2" y="T3"/>
                </a:cxn>
                <a:cxn ang="0">
                  <a:pos x="T4" y="T5"/>
                </a:cxn>
                <a:cxn ang="0">
                  <a:pos x="T6" y="T7"/>
                </a:cxn>
                <a:cxn ang="0">
                  <a:pos x="T8" y="T9"/>
                </a:cxn>
              </a:cxnLst>
              <a:rect l="0" t="0" r="r" b="b"/>
              <a:pathLst>
                <a:path w="24" h="26">
                  <a:moveTo>
                    <a:pt x="24" y="0"/>
                  </a:moveTo>
                  <a:cubicBezTo>
                    <a:pt x="0" y="0"/>
                    <a:pt x="0" y="0"/>
                    <a:pt x="0" y="0"/>
                  </a:cubicBezTo>
                  <a:cubicBezTo>
                    <a:pt x="0" y="21"/>
                    <a:pt x="0" y="21"/>
                    <a:pt x="0" y="21"/>
                  </a:cubicBezTo>
                  <a:cubicBezTo>
                    <a:pt x="7" y="21"/>
                    <a:pt x="14" y="23"/>
                    <a:pt x="21" y="26"/>
                  </a:cubicBezTo>
                  <a:cubicBezTo>
                    <a:pt x="23" y="18"/>
                    <a:pt x="24" y="9"/>
                    <a:pt x="24" y="0"/>
                  </a:cubicBez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56" name="Freeform 15"/>
            <p:cNvSpPr>
              <a:spLocks/>
            </p:cNvSpPr>
            <p:nvPr/>
          </p:nvSpPr>
          <p:spPr bwMode="auto">
            <a:xfrm>
              <a:off x="7029450" y="2742520"/>
              <a:ext cx="90488" cy="96838"/>
            </a:xfrm>
            <a:custGeom>
              <a:avLst/>
              <a:gdLst>
                <a:gd name="T0" fmla="*/ 0 w 24"/>
                <a:gd name="T1" fmla="*/ 5 h 26"/>
                <a:gd name="T2" fmla="*/ 0 w 24"/>
                <a:gd name="T3" fmla="*/ 26 h 26"/>
                <a:gd name="T4" fmla="*/ 24 w 24"/>
                <a:gd name="T5" fmla="*/ 26 h 26"/>
                <a:gd name="T6" fmla="*/ 20 w 24"/>
                <a:gd name="T7" fmla="*/ 0 h 26"/>
                <a:gd name="T8" fmla="*/ 0 w 24"/>
                <a:gd name="T9" fmla="*/ 5 h 26"/>
              </a:gdLst>
              <a:ahLst/>
              <a:cxnLst>
                <a:cxn ang="0">
                  <a:pos x="T0" y="T1"/>
                </a:cxn>
                <a:cxn ang="0">
                  <a:pos x="T2" y="T3"/>
                </a:cxn>
                <a:cxn ang="0">
                  <a:pos x="T4" y="T5"/>
                </a:cxn>
                <a:cxn ang="0">
                  <a:pos x="T6" y="T7"/>
                </a:cxn>
                <a:cxn ang="0">
                  <a:pos x="T8" y="T9"/>
                </a:cxn>
              </a:cxnLst>
              <a:rect l="0" t="0" r="r" b="b"/>
              <a:pathLst>
                <a:path w="24" h="26">
                  <a:moveTo>
                    <a:pt x="0" y="5"/>
                  </a:moveTo>
                  <a:cubicBezTo>
                    <a:pt x="0" y="26"/>
                    <a:pt x="0" y="26"/>
                    <a:pt x="0" y="26"/>
                  </a:cubicBezTo>
                  <a:cubicBezTo>
                    <a:pt x="24" y="26"/>
                    <a:pt x="24" y="26"/>
                    <a:pt x="24" y="26"/>
                  </a:cubicBezTo>
                  <a:cubicBezTo>
                    <a:pt x="24" y="17"/>
                    <a:pt x="22" y="8"/>
                    <a:pt x="20" y="0"/>
                  </a:cubicBezTo>
                  <a:cubicBezTo>
                    <a:pt x="14" y="3"/>
                    <a:pt x="7" y="4"/>
                    <a:pt x="0" y="5"/>
                  </a:cubicBez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57" name="Freeform 16"/>
            <p:cNvSpPr>
              <a:spLocks/>
            </p:cNvSpPr>
            <p:nvPr/>
          </p:nvSpPr>
          <p:spPr bwMode="auto">
            <a:xfrm>
              <a:off x="6927850" y="2967945"/>
              <a:ext cx="79375" cy="104775"/>
            </a:xfrm>
            <a:custGeom>
              <a:avLst/>
              <a:gdLst>
                <a:gd name="T0" fmla="*/ 21 w 21"/>
                <a:gd name="T1" fmla="*/ 28 h 28"/>
                <a:gd name="T2" fmla="*/ 21 w 21"/>
                <a:gd name="T3" fmla="*/ 0 h 28"/>
                <a:gd name="T4" fmla="*/ 0 w 21"/>
                <a:gd name="T5" fmla="*/ 4 h 28"/>
                <a:gd name="T6" fmla="*/ 21 w 21"/>
                <a:gd name="T7" fmla="*/ 28 h 28"/>
              </a:gdLst>
              <a:ahLst/>
              <a:cxnLst>
                <a:cxn ang="0">
                  <a:pos x="T0" y="T1"/>
                </a:cxn>
                <a:cxn ang="0">
                  <a:pos x="T2" y="T3"/>
                </a:cxn>
                <a:cxn ang="0">
                  <a:pos x="T4" y="T5"/>
                </a:cxn>
                <a:cxn ang="0">
                  <a:pos x="T6" y="T7"/>
                </a:cxn>
              </a:cxnLst>
              <a:rect l="0" t="0" r="r" b="b"/>
              <a:pathLst>
                <a:path w="21" h="28">
                  <a:moveTo>
                    <a:pt x="21" y="28"/>
                  </a:moveTo>
                  <a:cubicBezTo>
                    <a:pt x="21" y="0"/>
                    <a:pt x="21" y="0"/>
                    <a:pt x="21" y="0"/>
                  </a:cubicBezTo>
                  <a:cubicBezTo>
                    <a:pt x="14" y="0"/>
                    <a:pt x="7" y="1"/>
                    <a:pt x="0" y="4"/>
                  </a:cubicBezTo>
                  <a:cubicBezTo>
                    <a:pt x="5" y="17"/>
                    <a:pt x="13" y="26"/>
                    <a:pt x="21" y="28"/>
                  </a:cubicBez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58" name="Freeform 17"/>
            <p:cNvSpPr>
              <a:spLocks/>
            </p:cNvSpPr>
            <p:nvPr/>
          </p:nvSpPr>
          <p:spPr bwMode="auto">
            <a:xfrm>
              <a:off x="6908800" y="2745695"/>
              <a:ext cx="98425" cy="93663"/>
            </a:xfrm>
            <a:custGeom>
              <a:avLst/>
              <a:gdLst>
                <a:gd name="T0" fmla="*/ 0 w 26"/>
                <a:gd name="T1" fmla="*/ 25 h 25"/>
                <a:gd name="T2" fmla="*/ 26 w 26"/>
                <a:gd name="T3" fmla="*/ 25 h 25"/>
                <a:gd name="T4" fmla="*/ 26 w 26"/>
                <a:gd name="T5" fmla="*/ 4 h 25"/>
                <a:gd name="T6" fmla="*/ 4 w 26"/>
                <a:gd name="T7" fmla="*/ 0 h 25"/>
                <a:gd name="T8" fmla="*/ 0 w 26"/>
                <a:gd name="T9" fmla="*/ 25 h 25"/>
              </a:gdLst>
              <a:ahLst/>
              <a:cxnLst>
                <a:cxn ang="0">
                  <a:pos x="T0" y="T1"/>
                </a:cxn>
                <a:cxn ang="0">
                  <a:pos x="T2" y="T3"/>
                </a:cxn>
                <a:cxn ang="0">
                  <a:pos x="T4" y="T5"/>
                </a:cxn>
                <a:cxn ang="0">
                  <a:pos x="T6" y="T7"/>
                </a:cxn>
                <a:cxn ang="0">
                  <a:pos x="T8" y="T9"/>
                </a:cxn>
              </a:cxnLst>
              <a:rect l="0" t="0" r="r" b="b"/>
              <a:pathLst>
                <a:path w="26" h="25">
                  <a:moveTo>
                    <a:pt x="0" y="25"/>
                  </a:moveTo>
                  <a:cubicBezTo>
                    <a:pt x="26" y="25"/>
                    <a:pt x="26" y="25"/>
                    <a:pt x="26" y="25"/>
                  </a:cubicBezTo>
                  <a:cubicBezTo>
                    <a:pt x="26" y="4"/>
                    <a:pt x="26" y="4"/>
                    <a:pt x="26" y="4"/>
                  </a:cubicBezTo>
                  <a:cubicBezTo>
                    <a:pt x="18" y="4"/>
                    <a:pt x="11" y="2"/>
                    <a:pt x="4" y="0"/>
                  </a:cubicBezTo>
                  <a:cubicBezTo>
                    <a:pt x="2" y="7"/>
                    <a:pt x="0" y="16"/>
                    <a:pt x="0" y="25"/>
                  </a:cubicBez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59" name="Freeform 18"/>
            <p:cNvSpPr>
              <a:spLocks/>
            </p:cNvSpPr>
            <p:nvPr/>
          </p:nvSpPr>
          <p:spPr bwMode="auto">
            <a:xfrm>
              <a:off x="7029450" y="2640920"/>
              <a:ext cx="66675" cy="93663"/>
            </a:xfrm>
            <a:custGeom>
              <a:avLst/>
              <a:gdLst>
                <a:gd name="T0" fmla="*/ 0 w 18"/>
                <a:gd name="T1" fmla="*/ 0 h 25"/>
                <a:gd name="T2" fmla="*/ 0 w 18"/>
                <a:gd name="T3" fmla="*/ 25 h 25"/>
                <a:gd name="T4" fmla="*/ 18 w 18"/>
                <a:gd name="T5" fmla="*/ 21 h 25"/>
                <a:gd name="T6" fmla="*/ 0 w 18"/>
                <a:gd name="T7" fmla="*/ 0 h 25"/>
              </a:gdLst>
              <a:ahLst/>
              <a:cxnLst>
                <a:cxn ang="0">
                  <a:pos x="T0" y="T1"/>
                </a:cxn>
                <a:cxn ang="0">
                  <a:pos x="T2" y="T3"/>
                </a:cxn>
                <a:cxn ang="0">
                  <a:pos x="T4" y="T5"/>
                </a:cxn>
                <a:cxn ang="0">
                  <a:pos x="T6" y="T7"/>
                </a:cxn>
              </a:cxnLst>
              <a:rect l="0" t="0" r="r" b="b"/>
              <a:pathLst>
                <a:path w="18" h="25">
                  <a:moveTo>
                    <a:pt x="0" y="0"/>
                  </a:moveTo>
                  <a:cubicBezTo>
                    <a:pt x="0" y="25"/>
                    <a:pt x="0" y="25"/>
                    <a:pt x="0" y="25"/>
                  </a:cubicBezTo>
                  <a:cubicBezTo>
                    <a:pt x="6" y="25"/>
                    <a:pt x="12" y="23"/>
                    <a:pt x="18" y="21"/>
                  </a:cubicBezTo>
                  <a:cubicBezTo>
                    <a:pt x="13" y="10"/>
                    <a:pt x="7" y="2"/>
                    <a:pt x="0" y="0"/>
                  </a:cubicBez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60" name="Freeform 19"/>
            <p:cNvSpPr>
              <a:spLocks/>
            </p:cNvSpPr>
            <p:nvPr/>
          </p:nvSpPr>
          <p:spPr bwMode="auto">
            <a:xfrm>
              <a:off x="6931025" y="2636157"/>
              <a:ext cx="76200" cy="98425"/>
            </a:xfrm>
            <a:custGeom>
              <a:avLst/>
              <a:gdLst>
                <a:gd name="T0" fmla="*/ 20 w 20"/>
                <a:gd name="T1" fmla="*/ 26 h 26"/>
                <a:gd name="T2" fmla="*/ 20 w 20"/>
                <a:gd name="T3" fmla="*/ 0 h 26"/>
                <a:gd name="T4" fmla="*/ 0 w 20"/>
                <a:gd name="T5" fmla="*/ 22 h 26"/>
                <a:gd name="T6" fmla="*/ 20 w 20"/>
                <a:gd name="T7" fmla="*/ 26 h 26"/>
              </a:gdLst>
              <a:ahLst/>
              <a:cxnLst>
                <a:cxn ang="0">
                  <a:pos x="T0" y="T1"/>
                </a:cxn>
                <a:cxn ang="0">
                  <a:pos x="T2" y="T3"/>
                </a:cxn>
                <a:cxn ang="0">
                  <a:pos x="T4" y="T5"/>
                </a:cxn>
                <a:cxn ang="0">
                  <a:pos x="T6" y="T7"/>
                </a:cxn>
              </a:cxnLst>
              <a:rect l="0" t="0" r="r" b="b"/>
              <a:pathLst>
                <a:path w="20" h="26">
                  <a:moveTo>
                    <a:pt x="20" y="26"/>
                  </a:moveTo>
                  <a:cubicBezTo>
                    <a:pt x="20" y="0"/>
                    <a:pt x="20" y="0"/>
                    <a:pt x="20" y="0"/>
                  </a:cubicBezTo>
                  <a:cubicBezTo>
                    <a:pt x="12" y="2"/>
                    <a:pt x="5" y="11"/>
                    <a:pt x="0" y="22"/>
                  </a:cubicBezTo>
                  <a:cubicBezTo>
                    <a:pt x="6" y="25"/>
                    <a:pt x="13" y="26"/>
                    <a:pt x="20" y="26"/>
                  </a:cubicBez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61" name="Freeform 20"/>
            <p:cNvSpPr>
              <a:spLocks/>
            </p:cNvSpPr>
            <p:nvPr/>
          </p:nvSpPr>
          <p:spPr bwMode="auto">
            <a:xfrm>
              <a:off x="6908800" y="2863170"/>
              <a:ext cx="98425" cy="96838"/>
            </a:xfrm>
            <a:custGeom>
              <a:avLst/>
              <a:gdLst>
                <a:gd name="T0" fmla="*/ 3 w 26"/>
                <a:gd name="T1" fmla="*/ 26 h 26"/>
                <a:gd name="T2" fmla="*/ 26 w 26"/>
                <a:gd name="T3" fmla="*/ 21 h 26"/>
                <a:gd name="T4" fmla="*/ 26 w 26"/>
                <a:gd name="T5" fmla="*/ 0 h 26"/>
                <a:gd name="T6" fmla="*/ 0 w 26"/>
                <a:gd name="T7" fmla="*/ 0 h 26"/>
                <a:gd name="T8" fmla="*/ 3 w 26"/>
                <a:gd name="T9" fmla="*/ 26 h 26"/>
              </a:gdLst>
              <a:ahLst/>
              <a:cxnLst>
                <a:cxn ang="0">
                  <a:pos x="T0" y="T1"/>
                </a:cxn>
                <a:cxn ang="0">
                  <a:pos x="T2" y="T3"/>
                </a:cxn>
                <a:cxn ang="0">
                  <a:pos x="T4" y="T5"/>
                </a:cxn>
                <a:cxn ang="0">
                  <a:pos x="T6" y="T7"/>
                </a:cxn>
                <a:cxn ang="0">
                  <a:pos x="T8" y="T9"/>
                </a:cxn>
              </a:cxnLst>
              <a:rect l="0" t="0" r="r" b="b"/>
              <a:pathLst>
                <a:path w="26" h="26">
                  <a:moveTo>
                    <a:pt x="3" y="26"/>
                  </a:moveTo>
                  <a:cubicBezTo>
                    <a:pt x="10" y="23"/>
                    <a:pt x="18" y="21"/>
                    <a:pt x="26" y="21"/>
                  </a:cubicBezTo>
                  <a:cubicBezTo>
                    <a:pt x="26" y="0"/>
                    <a:pt x="26" y="0"/>
                    <a:pt x="26" y="0"/>
                  </a:cubicBezTo>
                  <a:cubicBezTo>
                    <a:pt x="0" y="0"/>
                    <a:pt x="0" y="0"/>
                    <a:pt x="0" y="0"/>
                  </a:cubicBezTo>
                  <a:cubicBezTo>
                    <a:pt x="0" y="9"/>
                    <a:pt x="1" y="18"/>
                    <a:pt x="3" y="26"/>
                  </a:cubicBez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62" name="Freeform 21"/>
            <p:cNvSpPr>
              <a:spLocks/>
            </p:cNvSpPr>
            <p:nvPr/>
          </p:nvSpPr>
          <p:spPr bwMode="auto">
            <a:xfrm>
              <a:off x="6784975" y="2863170"/>
              <a:ext cx="112713" cy="146050"/>
            </a:xfrm>
            <a:custGeom>
              <a:avLst/>
              <a:gdLst>
                <a:gd name="T0" fmla="*/ 30 w 30"/>
                <a:gd name="T1" fmla="*/ 28 h 39"/>
                <a:gd name="T2" fmla="*/ 27 w 30"/>
                <a:gd name="T3" fmla="*/ 0 h 39"/>
                <a:gd name="T4" fmla="*/ 0 w 30"/>
                <a:gd name="T5" fmla="*/ 0 h 39"/>
                <a:gd name="T6" fmla="*/ 16 w 30"/>
                <a:gd name="T7" fmla="*/ 39 h 39"/>
                <a:gd name="T8" fmla="*/ 30 w 30"/>
                <a:gd name="T9" fmla="*/ 28 h 39"/>
              </a:gdLst>
              <a:ahLst/>
              <a:cxnLst>
                <a:cxn ang="0">
                  <a:pos x="T0" y="T1"/>
                </a:cxn>
                <a:cxn ang="0">
                  <a:pos x="T2" y="T3"/>
                </a:cxn>
                <a:cxn ang="0">
                  <a:pos x="T4" y="T5"/>
                </a:cxn>
                <a:cxn ang="0">
                  <a:pos x="T6" y="T7"/>
                </a:cxn>
                <a:cxn ang="0">
                  <a:pos x="T8" y="T9"/>
                </a:cxn>
              </a:cxnLst>
              <a:rect l="0" t="0" r="r" b="b"/>
              <a:pathLst>
                <a:path w="30" h="39">
                  <a:moveTo>
                    <a:pt x="30" y="28"/>
                  </a:moveTo>
                  <a:cubicBezTo>
                    <a:pt x="28" y="20"/>
                    <a:pt x="27" y="10"/>
                    <a:pt x="27" y="0"/>
                  </a:cubicBezTo>
                  <a:cubicBezTo>
                    <a:pt x="0" y="0"/>
                    <a:pt x="0" y="0"/>
                    <a:pt x="0" y="0"/>
                  </a:cubicBezTo>
                  <a:cubicBezTo>
                    <a:pt x="1" y="15"/>
                    <a:pt x="7" y="28"/>
                    <a:pt x="16" y="39"/>
                  </a:cubicBezTo>
                  <a:cubicBezTo>
                    <a:pt x="20" y="35"/>
                    <a:pt x="25" y="31"/>
                    <a:pt x="30" y="28"/>
                  </a:cubicBez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63" name="Freeform 22"/>
            <p:cNvSpPr>
              <a:spLocks/>
            </p:cNvSpPr>
            <p:nvPr/>
          </p:nvSpPr>
          <p:spPr bwMode="auto">
            <a:xfrm>
              <a:off x="7062788" y="2629807"/>
              <a:ext cx="101600" cy="77788"/>
            </a:xfrm>
            <a:custGeom>
              <a:avLst/>
              <a:gdLst>
                <a:gd name="T0" fmla="*/ 0 w 27"/>
                <a:gd name="T1" fmla="*/ 0 h 21"/>
                <a:gd name="T2" fmla="*/ 15 w 27"/>
                <a:gd name="T3" fmla="*/ 21 h 21"/>
                <a:gd name="T4" fmla="*/ 27 w 27"/>
                <a:gd name="T5" fmla="*/ 12 h 21"/>
                <a:gd name="T6" fmla="*/ 0 w 27"/>
                <a:gd name="T7" fmla="*/ 0 h 21"/>
              </a:gdLst>
              <a:ahLst/>
              <a:cxnLst>
                <a:cxn ang="0">
                  <a:pos x="T0" y="T1"/>
                </a:cxn>
                <a:cxn ang="0">
                  <a:pos x="T2" y="T3"/>
                </a:cxn>
                <a:cxn ang="0">
                  <a:pos x="T4" y="T5"/>
                </a:cxn>
                <a:cxn ang="0">
                  <a:pos x="T6" y="T7"/>
                </a:cxn>
              </a:cxnLst>
              <a:rect l="0" t="0" r="r" b="b"/>
              <a:pathLst>
                <a:path w="27" h="21">
                  <a:moveTo>
                    <a:pt x="0" y="0"/>
                  </a:moveTo>
                  <a:cubicBezTo>
                    <a:pt x="6" y="4"/>
                    <a:pt x="11" y="11"/>
                    <a:pt x="15" y="21"/>
                  </a:cubicBezTo>
                  <a:cubicBezTo>
                    <a:pt x="19" y="19"/>
                    <a:pt x="23" y="16"/>
                    <a:pt x="27" y="12"/>
                  </a:cubicBezTo>
                  <a:cubicBezTo>
                    <a:pt x="19" y="6"/>
                    <a:pt x="10" y="2"/>
                    <a:pt x="0" y="0"/>
                  </a:cubicBez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64" name="Freeform 23"/>
            <p:cNvSpPr>
              <a:spLocks/>
            </p:cNvSpPr>
            <p:nvPr/>
          </p:nvSpPr>
          <p:spPr bwMode="auto">
            <a:xfrm>
              <a:off x="7131050" y="2863170"/>
              <a:ext cx="115888" cy="149225"/>
            </a:xfrm>
            <a:custGeom>
              <a:avLst/>
              <a:gdLst>
                <a:gd name="T0" fmla="*/ 4 w 31"/>
                <a:gd name="T1" fmla="*/ 0 h 40"/>
                <a:gd name="T2" fmla="*/ 0 w 31"/>
                <a:gd name="T3" fmla="*/ 29 h 40"/>
                <a:gd name="T4" fmla="*/ 15 w 31"/>
                <a:gd name="T5" fmla="*/ 40 h 40"/>
                <a:gd name="T6" fmla="*/ 31 w 31"/>
                <a:gd name="T7" fmla="*/ 0 h 40"/>
                <a:gd name="T8" fmla="*/ 4 w 31"/>
                <a:gd name="T9" fmla="*/ 0 h 40"/>
              </a:gdLst>
              <a:ahLst/>
              <a:cxnLst>
                <a:cxn ang="0">
                  <a:pos x="T0" y="T1"/>
                </a:cxn>
                <a:cxn ang="0">
                  <a:pos x="T2" y="T3"/>
                </a:cxn>
                <a:cxn ang="0">
                  <a:pos x="T4" y="T5"/>
                </a:cxn>
                <a:cxn ang="0">
                  <a:pos x="T6" y="T7"/>
                </a:cxn>
                <a:cxn ang="0">
                  <a:pos x="T8" y="T9"/>
                </a:cxn>
              </a:cxnLst>
              <a:rect l="0" t="0" r="r" b="b"/>
              <a:pathLst>
                <a:path w="31" h="40">
                  <a:moveTo>
                    <a:pt x="4" y="0"/>
                  </a:moveTo>
                  <a:cubicBezTo>
                    <a:pt x="4" y="10"/>
                    <a:pt x="2" y="20"/>
                    <a:pt x="0" y="29"/>
                  </a:cubicBezTo>
                  <a:cubicBezTo>
                    <a:pt x="5" y="32"/>
                    <a:pt x="10" y="36"/>
                    <a:pt x="15" y="40"/>
                  </a:cubicBezTo>
                  <a:cubicBezTo>
                    <a:pt x="25" y="30"/>
                    <a:pt x="31" y="15"/>
                    <a:pt x="31" y="0"/>
                  </a:cubicBezTo>
                  <a:cubicBezTo>
                    <a:pt x="4" y="0"/>
                    <a:pt x="4" y="0"/>
                    <a:pt x="4" y="0"/>
                  </a:cubicBez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65" name="Freeform 24"/>
            <p:cNvSpPr>
              <a:spLocks/>
            </p:cNvSpPr>
            <p:nvPr/>
          </p:nvSpPr>
          <p:spPr bwMode="auto">
            <a:xfrm>
              <a:off x="6867525" y="2629807"/>
              <a:ext cx="93663" cy="77788"/>
            </a:xfrm>
            <a:custGeom>
              <a:avLst/>
              <a:gdLst>
                <a:gd name="T0" fmla="*/ 11 w 25"/>
                <a:gd name="T1" fmla="*/ 21 h 21"/>
                <a:gd name="T2" fmla="*/ 25 w 25"/>
                <a:gd name="T3" fmla="*/ 0 h 21"/>
                <a:gd name="T4" fmla="*/ 0 w 25"/>
                <a:gd name="T5" fmla="*/ 13 h 21"/>
                <a:gd name="T6" fmla="*/ 11 w 25"/>
                <a:gd name="T7" fmla="*/ 21 h 21"/>
              </a:gdLst>
              <a:ahLst/>
              <a:cxnLst>
                <a:cxn ang="0">
                  <a:pos x="T0" y="T1"/>
                </a:cxn>
                <a:cxn ang="0">
                  <a:pos x="T2" y="T3"/>
                </a:cxn>
                <a:cxn ang="0">
                  <a:pos x="T4" y="T5"/>
                </a:cxn>
                <a:cxn ang="0">
                  <a:pos x="T6" y="T7"/>
                </a:cxn>
              </a:cxnLst>
              <a:rect l="0" t="0" r="r" b="b"/>
              <a:pathLst>
                <a:path w="25" h="21">
                  <a:moveTo>
                    <a:pt x="11" y="21"/>
                  </a:moveTo>
                  <a:cubicBezTo>
                    <a:pt x="15" y="12"/>
                    <a:pt x="20" y="5"/>
                    <a:pt x="25" y="0"/>
                  </a:cubicBezTo>
                  <a:cubicBezTo>
                    <a:pt x="16" y="3"/>
                    <a:pt x="7" y="7"/>
                    <a:pt x="0" y="13"/>
                  </a:cubicBezTo>
                  <a:cubicBezTo>
                    <a:pt x="3" y="17"/>
                    <a:pt x="7" y="19"/>
                    <a:pt x="11" y="21"/>
                  </a:cubicBez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66" name="Freeform 25"/>
            <p:cNvSpPr>
              <a:spLocks/>
            </p:cNvSpPr>
            <p:nvPr/>
          </p:nvSpPr>
          <p:spPr bwMode="auto">
            <a:xfrm>
              <a:off x="7126288" y="2693307"/>
              <a:ext cx="120650" cy="146050"/>
            </a:xfrm>
            <a:custGeom>
              <a:avLst/>
              <a:gdLst>
                <a:gd name="T0" fmla="*/ 0 w 32"/>
                <a:gd name="T1" fmla="*/ 10 h 39"/>
                <a:gd name="T2" fmla="*/ 5 w 32"/>
                <a:gd name="T3" fmla="*/ 39 h 39"/>
                <a:gd name="T4" fmla="*/ 32 w 32"/>
                <a:gd name="T5" fmla="*/ 39 h 39"/>
                <a:gd name="T6" fmla="*/ 15 w 32"/>
                <a:gd name="T7" fmla="*/ 0 h 39"/>
                <a:gd name="T8" fmla="*/ 0 w 32"/>
                <a:gd name="T9" fmla="*/ 10 h 39"/>
              </a:gdLst>
              <a:ahLst/>
              <a:cxnLst>
                <a:cxn ang="0">
                  <a:pos x="T0" y="T1"/>
                </a:cxn>
                <a:cxn ang="0">
                  <a:pos x="T2" y="T3"/>
                </a:cxn>
                <a:cxn ang="0">
                  <a:pos x="T4" y="T5"/>
                </a:cxn>
                <a:cxn ang="0">
                  <a:pos x="T6" y="T7"/>
                </a:cxn>
                <a:cxn ang="0">
                  <a:pos x="T8" y="T9"/>
                </a:cxn>
              </a:cxnLst>
              <a:rect l="0" t="0" r="r" b="b"/>
              <a:pathLst>
                <a:path w="32" h="39">
                  <a:moveTo>
                    <a:pt x="0" y="10"/>
                  </a:moveTo>
                  <a:cubicBezTo>
                    <a:pt x="3" y="19"/>
                    <a:pt x="4" y="29"/>
                    <a:pt x="5" y="39"/>
                  </a:cubicBezTo>
                  <a:cubicBezTo>
                    <a:pt x="32" y="39"/>
                    <a:pt x="32" y="39"/>
                    <a:pt x="32" y="39"/>
                  </a:cubicBezTo>
                  <a:cubicBezTo>
                    <a:pt x="31" y="24"/>
                    <a:pt x="25" y="10"/>
                    <a:pt x="15" y="0"/>
                  </a:cubicBezTo>
                  <a:cubicBezTo>
                    <a:pt x="10" y="4"/>
                    <a:pt x="6" y="7"/>
                    <a:pt x="0" y="10"/>
                  </a:cubicBez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67" name="Freeform 26"/>
            <p:cNvSpPr>
              <a:spLocks/>
            </p:cNvSpPr>
            <p:nvPr/>
          </p:nvSpPr>
          <p:spPr bwMode="auto">
            <a:xfrm>
              <a:off x="6788150" y="2696482"/>
              <a:ext cx="112713" cy="142875"/>
            </a:xfrm>
            <a:custGeom>
              <a:avLst/>
              <a:gdLst>
                <a:gd name="T0" fmla="*/ 26 w 30"/>
                <a:gd name="T1" fmla="*/ 38 h 38"/>
                <a:gd name="T2" fmla="*/ 30 w 30"/>
                <a:gd name="T3" fmla="*/ 10 h 38"/>
                <a:gd name="T4" fmla="*/ 16 w 30"/>
                <a:gd name="T5" fmla="*/ 0 h 38"/>
                <a:gd name="T6" fmla="*/ 0 w 30"/>
                <a:gd name="T7" fmla="*/ 38 h 38"/>
                <a:gd name="T8" fmla="*/ 26 w 30"/>
                <a:gd name="T9" fmla="*/ 38 h 38"/>
              </a:gdLst>
              <a:ahLst/>
              <a:cxnLst>
                <a:cxn ang="0">
                  <a:pos x="T0" y="T1"/>
                </a:cxn>
                <a:cxn ang="0">
                  <a:pos x="T2" y="T3"/>
                </a:cxn>
                <a:cxn ang="0">
                  <a:pos x="T4" y="T5"/>
                </a:cxn>
                <a:cxn ang="0">
                  <a:pos x="T6" y="T7"/>
                </a:cxn>
                <a:cxn ang="0">
                  <a:pos x="T8" y="T9"/>
                </a:cxn>
              </a:cxnLst>
              <a:rect l="0" t="0" r="r" b="b"/>
              <a:pathLst>
                <a:path w="30" h="38">
                  <a:moveTo>
                    <a:pt x="26" y="38"/>
                  </a:moveTo>
                  <a:cubicBezTo>
                    <a:pt x="26" y="28"/>
                    <a:pt x="27" y="18"/>
                    <a:pt x="30" y="10"/>
                  </a:cubicBezTo>
                  <a:cubicBezTo>
                    <a:pt x="25" y="7"/>
                    <a:pt x="20" y="4"/>
                    <a:pt x="16" y="0"/>
                  </a:cubicBezTo>
                  <a:cubicBezTo>
                    <a:pt x="7" y="10"/>
                    <a:pt x="1" y="23"/>
                    <a:pt x="0" y="38"/>
                  </a:cubicBezTo>
                  <a:cubicBezTo>
                    <a:pt x="26" y="38"/>
                    <a:pt x="26" y="38"/>
                    <a:pt x="26" y="38"/>
                  </a:cubicBez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68" name="Freeform 27"/>
            <p:cNvSpPr>
              <a:spLocks/>
            </p:cNvSpPr>
            <p:nvPr/>
          </p:nvSpPr>
          <p:spPr bwMode="auto">
            <a:xfrm>
              <a:off x="7070725" y="2994932"/>
              <a:ext cx="96838" cy="85725"/>
            </a:xfrm>
            <a:custGeom>
              <a:avLst/>
              <a:gdLst>
                <a:gd name="T0" fmla="*/ 14 w 26"/>
                <a:gd name="T1" fmla="*/ 0 h 23"/>
                <a:gd name="T2" fmla="*/ 0 w 26"/>
                <a:gd name="T3" fmla="*/ 23 h 23"/>
                <a:gd name="T4" fmla="*/ 26 w 26"/>
                <a:gd name="T5" fmla="*/ 10 h 23"/>
                <a:gd name="T6" fmla="*/ 14 w 26"/>
                <a:gd name="T7" fmla="*/ 0 h 23"/>
              </a:gdLst>
              <a:ahLst/>
              <a:cxnLst>
                <a:cxn ang="0">
                  <a:pos x="T0" y="T1"/>
                </a:cxn>
                <a:cxn ang="0">
                  <a:pos x="T2" y="T3"/>
                </a:cxn>
                <a:cxn ang="0">
                  <a:pos x="T4" y="T5"/>
                </a:cxn>
                <a:cxn ang="0">
                  <a:pos x="T6" y="T7"/>
                </a:cxn>
              </a:cxnLst>
              <a:rect l="0" t="0" r="r" b="b"/>
              <a:pathLst>
                <a:path w="26" h="23">
                  <a:moveTo>
                    <a:pt x="14" y="0"/>
                  </a:moveTo>
                  <a:cubicBezTo>
                    <a:pt x="10" y="10"/>
                    <a:pt x="5" y="18"/>
                    <a:pt x="0" y="23"/>
                  </a:cubicBezTo>
                  <a:cubicBezTo>
                    <a:pt x="9" y="21"/>
                    <a:pt x="18" y="16"/>
                    <a:pt x="26" y="10"/>
                  </a:cubicBezTo>
                  <a:cubicBezTo>
                    <a:pt x="22" y="6"/>
                    <a:pt x="18" y="3"/>
                    <a:pt x="14" y="0"/>
                  </a:cubicBez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69" name="Freeform 28"/>
            <p:cNvSpPr>
              <a:spLocks/>
            </p:cNvSpPr>
            <p:nvPr/>
          </p:nvSpPr>
          <p:spPr bwMode="auto">
            <a:xfrm>
              <a:off x="6862763" y="2994932"/>
              <a:ext cx="95250" cy="82550"/>
            </a:xfrm>
            <a:custGeom>
              <a:avLst/>
              <a:gdLst>
                <a:gd name="T0" fmla="*/ 11 w 25"/>
                <a:gd name="T1" fmla="*/ 0 h 22"/>
                <a:gd name="T2" fmla="*/ 0 w 25"/>
                <a:gd name="T3" fmla="*/ 9 h 22"/>
                <a:gd name="T4" fmla="*/ 25 w 25"/>
                <a:gd name="T5" fmla="*/ 22 h 22"/>
                <a:gd name="T6" fmla="*/ 11 w 25"/>
                <a:gd name="T7" fmla="*/ 0 h 22"/>
              </a:gdLst>
              <a:ahLst/>
              <a:cxnLst>
                <a:cxn ang="0">
                  <a:pos x="T0" y="T1"/>
                </a:cxn>
                <a:cxn ang="0">
                  <a:pos x="T2" y="T3"/>
                </a:cxn>
                <a:cxn ang="0">
                  <a:pos x="T4" y="T5"/>
                </a:cxn>
                <a:cxn ang="0">
                  <a:pos x="T6" y="T7"/>
                </a:cxn>
              </a:cxnLst>
              <a:rect l="0" t="0" r="r" b="b"/>
              <a:pathLst>
                <a:path w="25" h="22">
                  <a:moveTo>
                    <a:pt x="11" y="0"/>
                  </a:moveTo>
                  <a:cubicBezTo>
                    <a:pt x="7" y="2"/>
                    <a:pt x="3" y="5"/>
                    <a:pt x="0" y="9"/>
                  </a:cubicBezTo>
                  <a:cubicBezTo>
                    <a:pt x="7" y="15"/>
                    <a:pt x="15" y="20"/>
                    <a:pt x="25" y="22"/>
                  </a:cubicBezTo>
                  <a:cubicBezTo>
                    <a:pt x="19" y="18"/>
                    <a:pt x="15" y="10"/>
                    <a:pt x="11" y="0"/>
                  </a:cubicBez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grpSp>
      <p:sp>
        <p:nvSpPr>
          <p:cNvPr id="51" name="Freeform 29"/>
          <p:cNvSpPr>
            <a:spLocks noEditPoints="1"/>
          </p:cNvSpPr>
          <p:nvPr/>
        </p:nvSpPr>
        <p:spPr bwMode="auto">
          <a:xfrm>
            <a:off x="3492000" y="1764000"/>
            <a:ext cx="504000" cy="468000"/>
          </a:xfrm>
          <a:custGeom>
            <a:avLst/>
            <a:gdLst>
              <a:gd name="T0" fmla="*/ 2147483646 w 114"/>
              <a:gd name="T1" fmla="*/ 2147483646 h 116"/>
              <a:gd name="T2" fmla="*/ 1983169301 w 114"/>
              <a:gd name="T3" fmla="*/ 1689849136 h 116"/>
              <a:gd name="T4" fmla="*/ 2101213415 w 114"/>
              <a:gd name="T5" fmla="*/ 1079626644 h 116"/>
              <a:gd name="T6" fmla="*/ 1015192015 w 114"/>
              <a:gd name="T7" fmla="*/ 23472145 h 116"/>
              <a:gd name="T8" fmla="*/ 23609795 w 114"/>
              <a:gd name="T9" fmla="*/ 1173505537 h 116"/>
              <a:gd name="T10" fmla="*/ 1133240989 w 114"/>
              <a:gd name="T11" fmla="*/ 2147483646 h 116"/>
              <a:gd name="T12" fmla="*/ 1699861484 w 114"/>
              <a:gd name="T13" fmla="*/ 2041897406 h 116"/>
              <a:gd name="T14" fmla="*/ 2147483646 w 114"/>
              <a:gd name="T15" fmla="*/ 2147483646 h 116"/>
              <a:gd name="T16" fmla="*/ 2147483646 w 114"/>
              <a:gd name="T17" fmla="*/ 2147483646 h 116"/>
              <a:gd name="T18" fmla="*/ 2147483646 w 114"/>
              <a:gd name="T19" fmla="*/ 2147483646 h 116"/>
              <a:gd name="T20" fmla="*/ 2147483646 w 114"/>
              <a:gd name="T21" fmla="*/ 2147483646 h 116"/>
              <a:gd name="T22" fmla="*/ 354137202 w 114"/>
              <a:gd name="T23" fmla="*/ 1173505537 h 116"/>
              <a:gd name="T24" fmla="*/ 1038801810 w 114"/>
              <a:gd name="T25" fmla="*/ 375520415 h 116"/>
              <a:gd name="T26" fmla="*/ 1770686008 w 114"/>
              <a:gd name="T27" fmla="*/ 1103093945 h 116"/>
              <a:gd name="T28" fmla="*/ 1109631194 w 114"/>
              <a:gd name="T29" fmla="*/ 1877606921 h 116"/>
              <a:gd name="T30" fmla="*/ 354137202 w 114"/>
              <a:gd name="T31" fmla="*/ 1173505537 h 11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14" h="116">
                <a:moveTo>
                  <a:pt x="113" y="100"/>
                </a:moveTo>
                <a:cubicBezTo>
                  <a:pt x="84" y="72"/>
                  <a:pt x="84" y="72"/>
                  <a:pt x="84" y="72"/>
                </a:cubicBezTo>
                <a:cubicBezTo>
                  <a:pt x="88" y="65"/>
                  <a:pt x="90" y="56"/>
                  <a:pt x="89" y="46"/>
                </a:cubicBezTo>
                <a:cubicBezTo>
                  <a:pt x="88" y="21"/>
                  <a:pt x="67" y="0"/>
                  <a:pt x="43" y="1"/>
                </a:cubicBezTo>
                <a:cubicBezTo>
                  <a:pt x="18" y="3"/>
                  <a:pt x="0" y="24"/>
                  <a:pt x="1" y="50"/>
                </a:cubicBezTo>
                <a:cubicBezTo>
                  <a:pt x="3" y="76"/>
                  <a:pt x="24" y="96"/>
                  <a:pt x="48" y="95"/>
                </a:cubicBezTo>
                <a:cubicBezTo>
                  <a:pt x="57" y="95"/>
                  <a:pt x="65" y="92"/>
                  <a:pt x="72" y="87"/>
                </a:cubicBezTo>
                <a:cubicBezTo>
                  <a:pt x="100" y="115"/>
                  <a:pt x="100" y="115"/>
                  <a:pt x="100" y="115"/>
                </a:cubicBezTo>
                <a:cubicBezTo>
                  <a:pt x="101" y="116"/>
                  <a:pt x="103" y="115"/>
                  <a:pt x="104" y="114"/>
                </a:cubicBezTo>
                <a:cubicBezTo>
                  <a:pt x="113" y="103"/>
                  <a:pt x="113" y="103"/>
                  <a:pt x="113" y="103"/>
                </a:cubicBezTo>
                <a:cubicBezTo>
                  <a:pt x="114" y="102"/>
                  <a:pt x="114" y="101"/>
                  <a:pt x="113" y="100"/>
                </a:cubicBezTo>
                <a:close/>
                <a:moveTo>
                  <a:pt x="15" y="50"/>
                </a:moveTo>
                <a:cubicBezTo>
                  <a:pt x="14" y="32"/>
                  <a:pt x="27" y="17"/>
                  <a:pt x="44" y="16"/>
                </a:cubicBezTo>
                <a:cubicBezTo>
                  <a:pt x="60" y="16"/>
                  <a:pt x="74" y="29"/>
                  <a:pt x="75" y="47"/>
                </a:cubicBezTo>
                <a:cubicBezTo>
                  <a:pt x="76" y="65"/>
                  <a:pt x="64" y="80"/>
                  <a:pt x="47" y="80"/>
                </a:cubicBezTo>
                <a:cubicBezTo>
                  <a:pt x="31" y="81"/>
                  <a:pt x="16" y="67"/>
                  <a:pt x="15" y="50"/>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sp>
        <p:nvSpPr>
          <p:cNvPr id="52" name="Oval 5"/>
          <p:cNvSpPr>
            <a:spLocks noChangeArrowheads="1"/>
          </p:cNvSpPr>
          <p:nvPr/>
        </p:nvSpPr>
        <p:spPr bwMode="auto">
          <a:xfrm>
            <a:off x="3924056" y="2155820"/>
            <a:ext cx="1548000" cy="1548000"/>
          </a:xfrm>
          <a:prstGeom prst="ellipse">
            <a:avLst/>
          </a:prstGeom>
          <a:solidFill>
            <a:srgbClr val="EB5C51"/>
          </a:solidFill>
          <a:ln w="12700" cap="flat" cmpd="sng" algn="ctr">
            <a:solidFill>
              <a:sysClr val="window" lastClr="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53" name="Freeform 226"/>
          <p:cNvSpPr>
            <a:spLocks noEditPoints="1"/>
          </p:cNvSpPr>
          <p:nvPr/>
        </p:nvSpPr>
        <p:spPr bwMode="auto">
          <a:xfrm>
            <a:off x="4320208" y="2571974"/>
            <a:ext cx="720000" cy="684000"/>
          </a:xfrm>
          <a:custGeom>
            <a:avLst/>
            <a:gdLst>
              <a:gd name="T0" fmla="*/ 2147483646 w 351"/>
              <a:gd name="T1" fmla="*/ 781393854 h 319"/>
              <a:gd name="T2" fmla="*/ 1849935324 w 351"/>
              <a:gd name="T3" fmla="*/ 0 h 319"/>
              <a:gd name="T4" fmla="*/ 0 w 351"/>
              <a:gd name="T5" fmla="*/ 809552478 h 319"/>
              <a:gd name="T6" fmla="*/ 450173589 w 351"/>
              <a:gd name="T7" fmla="*/ 1823254979 h 319"/>
              <a:gd name="T8" fmla="*/ 450173589 w 351"/>
              <a:gd name="T9" fmla="*/ 2147483646 h 319"/>
              <a:gd name="T10" fmla="*/ 2147483646 w 351"/>
              <a:gd name="T11" fmla="*/ 2147483646 h 319"/>
              <a:gd name="T12" fmla="*/ 2147483646 w 351"/>
              <a:gd name="T13" fmla="*/ 781393854 h 319"/>
              <a:gd name="T14" fmla="*/ 2147483646 w 351"/>
              <a:gd name="T15" fmla="*/ 781393854 h 319"/>
              <a:gd name="T16" fmla="*/ 450173589 w 351"/>
              <a:gd name="T17" fmla="*/ 922186974 h 319"/>
              <a:gd name="T18" fmla="*/ 393901228 w 351"/>
              <a:gd name="T19" fmla="*/ 950345598 h 319"/>
              <a:gd name="T20" fmla="*/ 450173589 w 351"/>
              <a:gd name="T21" fmla="*/ 1105215376 h 319"/>
              <a:gd name="T22" fmla="*/ 450173589 w 351"/>
              <a:gd name="T23" fmla="*/ 1485354146 h 319"/>
              <a:gd name="T24" fmla="*/ 196950614 w 351"/>
              <a:gd name="T25" fmla="*/ 879949038 h 319"/>
              <a:gd name="T26" fmla="*/ 1779594872 w 351"/>
              <a:gd name="T27" fmla="*/ 211187026 h 319"/>
              <a:gd name="T28" fmla="*/ 2018749757 w 351"/>
              <a:gd name="T29" fmla="*/ 781393854 h 319"/>
              <a:gd name="T30" fmla="*/ 1864000764 w 351"/>
              <a:gd name="T31" fmla="*/ 781393854 h 319"/>
              <a:gd name="T32" fmla="*/ 1702220375 w 351"/>
              <a:gd name="T33" fmla="*/ 408297393 h 319"/>
              <a:gd name="T34" fmla="*/ 801873197 w 351"/>
              <a:gd name="T35" fmla="*/ 781393854 h 319"/>
              <a:gd name="T36" fmla="*/ 450173589 w 351"/>
              <a:gd name="T37" fmla="*/ 781393854 h 319"/>
              <a:gd name="T38" fmla="*/ 450173589 w 351"/>
              <a:gd name="T39" fmla="*/ 922186974 h 319"/>
              <a:gd name="T40" fmla="*/ 2147483646 w 351"/>
              <a:gd name="T41" fmla="*/ 2090759254 h 319"/>
              <a:gd name="T42" fmla="*/ 590854492 w 351"/>
              <a:gd name="T43" fmla="*/ 2090759254 h 319"/>
              <a:gd name="T44" fmla="*/ 590854492 w 351"/>
              <a:gd name="T45" fmla="*/ 922186974 h 319"/>
              <a:gd name="T46" fmla="*/ 2147483646 w 351"/>
              <a:gd name="T47" fmla="*/ 922186974 h 319"/>
              <a:gd name="T48" fmla="*/ 2147483646 w 351"/>
              <a:gd name="T49" fmla="*/ 2090759254 h 319"/>
              <a:gd name="T50" fmla="*/ 2147483646 w 351"/>
              <a:gd name="T51" fmla="*/ 1077056752 h 319"/>
              <a:gd name="T52" fmla="*/ 745600836 w 351"/>
              <a:gd name="T53" fmla="*/ 1077056752 h 319"/>
              <a:gd name="T54" fmla="*/ 745600836 w 351"/>
              <a:gd name="T55" fmla="*/ 1949966134 h 319"/>
              <a:gd name="T56" fmla="*/ 2147483646 w 351"/>
              <a:gd name="T57" fmla="*/ 1949966134 h 319"/>
              <a:gd name="T58" fmla="*/ 2147483646 w 351"/>
              <a:gd name="T59" fmla="*/ 1077056752 h 31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351" h="319">
                <a:moveTo>
                  <a:pt x="311" y="111"/>
                </a:moveTo>
                <a:lnTo>
                  <a:pt x="263" y="0"/>
                </a:lnTo>
                <a:lnTo>
                  <a:pt x="0" y="115"/>
                </a:lnTo>
                <a:lnTo>
                  <a:pt x="64" y="259"/>
                </a:lnTo>
                <a:lnTo>
                  <a:pt x="64" y="319"/>
                </a:lnTo>
                <a:lnTo>
                  <a:pt x="351" y="319"/>
                </a:lnTo>
                <a:lnTo>
                  <a:pt x="351" y="111"/>
                </a:lnTo>
                <a:lnTo>
                  <a:pt x="311" y="111"/>
                </a:lnTo>
                <a:close/>
                <a:moveTo>
                  <a:pt x="64" y="131"/>
                </a:moveTo>
                <a:lnTo>
                  <a:pt x="56" y="135"/>
                </a:lnTo>
                <a:lnTo>
                  <a:pt x="64" y="157"/>
                </a:lnTo>
                <a:lnTo>
                  <a:pt x="64" y="211"/>
                </a:lnTo>
                <a:lnTo>
                  <a:pt x="28" y="125"/>
                </a:lnTo>
                <a:lnTo>
                  <a:pt x="253" y="30"/>
                </a:lnTo>
                <a:lnTo>
                  <a:pt x="287" y="111"/>
                </a:lnTo>
                <a:lnTo>
                  <a:pt x="265" y="111"/>
                </a:lnTo>
                <a:lnTo>
                  <a:pt x="242" y="58"/>
                </a:lnTo>
                <a:lnTo>
                  <a:pt x="114" y="111"/>
                </a:lnTo>
                <a:lnTo>
                  <a:pt x="64" y="111"/>
                </a:lnTo>
                <a:lnTo>
                  <a:pt x="64" y="131"/>
                </a:lnTo>
                <a:close/>
                <a:moveTo>
                  <a:pt x="329" y="297"/>
                </a:moveTo>
                <a:lnTo>
                  <a:pt x="84" y="297"/>
                </a:lnTo>
                <a:lnTo>
                  <a:pt x="84" y="131"/>
                </a:lnTo>
                <a:lnTo>
                  <a:pt x="329" y="131"/>
                </a:lnTo>
                <a:lnTo>
                  <a:pt x="329" y="297"/>
                </a:lnTo>
                <a:close/>
                <a:moveTo>
                  <a:pt x="309" y="153"/>
                </a:moveTo>
                <a:lnTo>
                  <a:pt x="106" y="153"/>
                </a:lnTo>
                <a:lnTo>
                  <a:pt x="106" y="277"/>
                </a:lnTo>
                <a:lnTo>
                  <a:pt x="309" y="277"/>
                </a:lnTo>
                <a:lnTo>
                  <a:pt x="309" y="153"/>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spTree>
    <p:extLst>
      <p:ext uri="{BB962C8B-B14F-4D97-AF65-F5344CB8AC3E}">
        <p14:creationId xmlns:p14="http://schemas.microsoft.com/office/powerpoint/2010/main" val="815153326"/>
      </p:ext>
    </p:extLst>
  </p:cSld>
  <p:clrMapOvr>
    <a:masterClrMapping/>
  </p:clrMapOvr>
  <p:transition spd="med">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02"/>
            <a:ext cx="9144000" cy="5142895"/>
          </a:xfrm>
          <a:prstGeom prst="rect">
            <a:avLst/>
          </a:prstGeom>
        </p:spPr>
      </p:pic>
      <p:sp>
        <p:nvSpPr>
          <p:cNvPr id="11" name="矩形 10"/>
          <p:cNvSpPr/>
          <p:nvPr/>
        </p:nvSpPr>
        <p:spPr>
          <a:xfrm>
            <a:off x="540728" y="555526"/>
            <a:ext cx="1464543" cy="1605904"/>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21"/>
          <p:cNvSpPr txBox="1"/>
          <p:nvPr/>
        </p:nvSpPr>
        <p:spPr>
          <a:xfrm>
            <a:off x="650736" y="502683"/>
            <a:ext cx="3921264" cy="369332"/>
          </a:xfrm>
          <a:prstGeom prst="rect">
            <a:avLst/>
          </a:prstGeom>
          <a:noFill/>
        </p:spPr>
        <p:txBody>
          <a:bodyPr wrap="square" rtlCol="0">
            <a:spAutoFit/>
          </a:bodyPr>
          <a:lstStyle/>
          <a:p>
            <a:r>
              <a:rPr lang="zh-CN" altLang="en-US" b="1" spc="300" dirty="0">
                <a:solidFill>
                  <a:srgbClr val="4B4B4B"/>
                </a:solidFill>
                <a:latin typeface="微软雅黑" panose="020B0503020204020204" pitchFamily="34" charset="-122"/>
                <a:ea typeface="微软雅黑" panose="020B0503020204020204" pitchFamily="34" charset="-122"/>
              </a:rPr>
              <a:t>政府引导</a:t>
            </a:r>
            <a:r>
              <a:rPr lang="zh-CN" altLang="en-US" b="1" spc="300" dirty="0" smtClean="0">
                <a:solidFill>
                  <a:srgbClr val="4B4B4B"/>
                </a:solidFill>
                <a:latin typeface="微软雅黑" panose="020B0503020204020204" pitchFamily="34" charset="-122"/>
                <a:ea typeface="微软雅黑" panose="020B0503020204020204" pitchFamily="34" charset="-122"/>
              </a:rPr>
              <a:t>基金</a:t>
            </a:r>
            <a:r>
              <a:rPr lang="zh-CN" altLang="en-US" b="1" spc="300" dirty="0">
                <a:solidFill>
                  <a:srgbClr val="4B4B4B"/>
                </a:solidFill>
                <a:latin typeface="微软雅黑" panose="020B0503020204020204" pitchFamily="34" charset="-122"/>
                <a:ea typeface="微软雅黑" panose="020B0503020204020204" pitchFamily="34" charset="-122"/>
              </a:rPr>
              <a:t>研究</a:t>
            </a:r>
          </a:p>
        </p:txBody>
      </p:sp>
      <p:pic>
        <p:nvPicPr>
          <p:cNvPr id="4" name="图片 3"/>
          <p:cNvPicPr>
            <a:picLocks noChangeAspect="1"/>
          </p:cNvPicPr>
          <p:nvPr/>
        </p:nvPicPr>
        <p:blipFill>
          <a:blip r:embed="rId3"/>
          <a:stretch>
            <a:fillRect/>
          </a:stretch>
        </p:blipFill>
        <p:spPr>
          <a:xfrm>
            <a:off x="471969" y="340966"/>
            <a:ext cx="579908" cy="692766"/>
          </a:xfrm>
          <a:prstGeom prst="rect">
            <a:avLst/>
          </a:prstGeom>
        </p:spPr>
      </p:pic>
      <p:sp>
        <p:nvSpPr>
          <p:cNvPr id="14" name="TextBox 21"/>
          <p:cNvSpPr txBox="1"/>
          <p:nvPr/>
        </p:nvSpPr>
        <p:spPr>
          <a:xfrm>
            <a:off x="8636386" y="1004106"/>
            <a:ext cx="400110" cy="1783668"/>
          </a:xfrm>
          <a:prstGeom prst="rect">
            <a:avLst/>
          </a:prstGeom>
          <a:noFill/>
        </p:spPr>
        <p:txBody>
          <a:bodyPr vert="eaVert" wrap="square" rtlCol="0">
            <a:spAutoFit/>
          </a:bodyPr>
          <a:lstStyle/>
          <a:p>
            <a:r>
              <a:rPr lang="zh-CN" altLang="en-US" sz="1400" spc="300" dirty="0">
                <a:solidFill>
                  <a:srgbClr val="F4C400"/>
                </a:solidFill>
                <a:latin typeface="微软雅黑" panose="020B0503020204020204" pitchFamily="34" charset="-122"/>
                <a:ea typeface="微软雅黑" panose="020B0503020204020204" pitchFamily="34" charset="-122"/>
              </a:rPr>
              <a:t>私募</a:t>
            </a:r>
            <a:r>
              <a:rPr lang="zh-CN" altLang="en-US" sz="1400" spc="300" dirty="0" smtClean="0">
                <a:solidFill>
                  <a:srgbClr val="F4C400"/>
                </a:solidFill>
                <a:latin typeface="微软雅黑" panose="020B0503020204020204" pitchFamily="34" charset="-122"/>
                <a:ea typeface="微软雅黑" panose="020B0503020204020204" pitchFamily="34" charset="-122"/>
              </a:rPr>
              <a:t>通案例介绍</a:t>
            </a:r>
            <a:endParaRPr lang="zh-CN" altLang="en-US" sz="1400" spc="300" dirty="0">
              <a:solidFill>
                <a:srgbClr val="F4C400"/>
              </a:solidFill>
              <a:latin typeface="微软雅黑" panose="020B0503020204020204" pitchFamily="34" charset="-122"/>
              <a:ea typeface="微软雅黑" panose="020B0503020204020204" pitchFamily="34" charset="-122"/>
            </a:endParaRPr>
          </a:p>
        </p:txBody>
      </p:sp>
      <p:sp>
        <p:nvSpPr>
          <p:cNvPr id="23" name="TextBox 57"/>
          <p:cNvSpPr txBox="1"/>
          <p:nvPr/>
        </p:nvSpPr>
        <p:spPr bwMode="auto">
          <a:xfrm>
            <a:off x="4064329" y="970326"/>
            <a:ext cx="4098673" cy="1586332"/>
          </a:xfrm>
          <a:prstGeom prst="rect">
            <a:avLst/>
          </a:prstGeom>
          <a:noFill/>
        </p:spPr>
        <p:txBody>
          <a:bodyPr wrap="square">
            <a:spAutoFit/>
          </a:bodyPr>
          <a:lstStyle/>
          <a:p>
            <a:pPr fontAlgn="auto">
              <a:lnSpc>
                <a:spcPct val="130000"/>
              </a:lnSpc>
              <a:spcBef>
                <a:spcPts val="0"/>
              </a:spcBef>
              <a:spcAft>
                <a:spcPts val="0"/>
              </a:spcAft>
              <a:defRPr/>
            </a:pPr>
            <a:r>
              <a:rPr lang="zh-CN" altLang="en-US" sz="1867" b="1" kern="0" dirty="0" smtClean="0">
                <a:solidFill>
                  <a:prstClr val="black">
                    <a:lumMod val="50000"/>
                    <a:lumOff val="50000"/>
                  </a:prstClr>
                </a:solidFill>
                <a:latin typeface="微软雅黑" panose="020B0503020204020204" pitchFamily="34" charset="-122"/>
                <a:ea typeface="微软雅黑" panose="020B0503020204020204" pitchFamily="34" charset="-122"/>
              </a:rPr>
              <a:t>政策</a:t>
            </a: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rPr>
              <a:t>如何</a:t>
            </a:r>
            <a:r>
              <a:rPr lang="zh-CN" altLang="en-US" sz="1867" b="1" kern="0" dirty="0" smtClean="0">
                <a:solidFill>
                  <a:prstClr val="black">
                    <a:lumMod val="50000"/>
                    <a:lumOff val="50000"/>
                  </a:prstClr>
                </a:solidFill>
                <a:latin typeface="微软雅黑" panose="020B0503020204020204" pitchFamily="34" charset="-122"/>
                <a:ea typeface="微软雅黑" panose="020B0503020204020204" pitchFamily="34" charset="-122"/>
              </a:rPr>
              <a:t>影响</a:t>
            </a: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rPr>
              <a:t>市场</a:t>
            </a:r>
            <a:endParaRPr lang="en-US" altLang="zh-CN" sz="1867" kern="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fontAlgn="auto">
              <a:lnSpc>
                <a:spcPct val="130000"/>
              </a:lnSpc>
              <a:spcBef>
                <a:spcPts val="0"/>
              </a:spcBef>
              <a:spcAft>
                <a:spcPts val="0"/>
              </a:spcAft>
              <a:defRPr/>
            </a:pPr>
            <a:r>
              <a:rPr lang="en-US" altLang="zh-CN" sz="1867" kern="0" dirty="0" smtClean="0">
                <a:solidFill>
                  <a:prstClr val="black">
                    <a:lumMod val="50000"/>
                    <a:lumOff val="50000"/>
                  </a:prstClr>
                </a:solidFill>
                <a:latin typeface="微软雅黑" panose="020B0503020204020204" pitchFamily="34" charset="-122"/>
                <a:ea typeface="微软雅黑" panose="020B0503020204020204" pitchFamily="34" charset="-122"/>
              </a:rPr>
              <a:t>2014</a:t>
            </a: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rPr>
              <a:t>年“双创”政策对私募股权投资市场的影响</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a:p>
            <a:pPr fontAlgn="auto">
              <a:lnSpc>
                <a:spcPct val="130000"/>
              </a:lnSpc>
              <a:spcBef>
                <a:spcPts val="0"/>
              </a:spcBef>
              <a:spcAft>
                <a:spcPts val="0"/>
              </a:spcAft>
              <a:defRPr/>
            </a:pP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rPr>
              <a:t>变</a:t>
            </a: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rPr>
              <a:t>政府补贴为股权投资</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468001" y="1584000"/>
            <a:ext cx="3257550" cy="2555591"/>
            <a:chOff x="468000" y="1584000"/>
            <a:chExt cx="3976823" cy="3119870"/>
          </a:xfrm>
        </p:grpSpPr>
        <p:grpSp>
          <p:nvGrpSpPr>
            <p:cNvPr id="8" name="组合 7"/>
            <p:cNvGrpSpPr/>
            <p:nvPr/>
          </p:nvGrpSpPr>
          <p:grpSpPr>
            <a:xfrm>
              <a:off x="468000" y="1584000"/>
              <a:ext cx="3976823" cy="3119870"/>
              <a:chOff x="3311525" y="1416050"/>
              <a:chExt cx="5362576" cy="4468813"/>
            </a:xfrm>
            <a:solidFill>
              <a:srgbClr val="EA510D"/>
            </a:solidFill>
          </p:grpSpPr>
          <p:sp>
            <p:nvSpPr>
              <p:cNvPr id="9" name="Freeform 262"/>
              <p:cNvSpPr>
                <a:spLocks/>
              </p:cNvSpPr>
              <p:nvPr/>
            </p:nvSpPr>
            <p:spPr bwMode="auto">
              <a:xfrm>
                <a:off x="7300913" y="2155825"/>
                <a:ext cx="1373188" cy="1376363"/>
              </a:xfrm>
              <a:custGeom>
                <a:avLst/>
                <a:gdLst>
                  <a:gd name="T0" fmla="*/ 124 w 700"/>
                  <a:gd name="T1" fmla="*/ 127 h 701"/>
                  <a:gd name="T2" fmla="*/ 575 w 700"/>
                  <a:gd name="T3" fmla="*/ 127 h 701"/>
                  <a:gd name="T4" fmla="*/ 575 w 700"/>
                  <a:gd name="T5" fmla="*/ 577 h 701"/>
                  <a:gd name="T6" fmla="*/ 163 w 700"/>
                  <a:gd name="T7" fmla="*/ 609 h 701"/>
                  <a:gd name="T8" fmla="*/ 49 w 700"/>
                  <a:gd name="T9" fmla="*/ 647 h 701"/>
                  <a:gd name="T10" fmla="*/ 88 w 700"/>
                  <a:gd name="T11" fmla="*/ 532 h 701"/>
                  <a:gd name="T12" fmla="*/ 124 w 700"/>
                  <a:gd name="T13" fmla="*/ 127 h 701"/>
                </a:gdLst>
                <a:ahLst/>
                <a:cxnLst>
                  <a:cxn ang="0">
                    <a:pos x="T0" y="T1"/>
                  </a:cxn>
                  <a:cxn ang="0">
                    <a:pos x="T2" y="T3"/>
                  </a:cxn>
                  <a:cxn ang="0">
                    <a:pos x="T4" y="T5"/>
                  </a:cxn>
                  <a:cxn ang="0">
                    <a:pos x="T6" y="T7"/>
                  </a:cxn>
                  <a:cxn ang="0">
                    <a:pos x="T8" y="T9"/>
                  </a:cxn>
                  <a:cxn ang="0">
                    <a:pos x="T10" y="T11"/>
                  </a:cxn>
                  <a:cxn ang="0">
                    <a:pos x="T12" y="T13"/>
                  </a:cxn>
                </a:cxnLst>
                <a:rect l="0" t="0" r="r" b="b"/>
                <a:pathLst>
                  <a:path w="700" h="701">
                    <a:moveTo>
                      <a:pt x="124" y="127"/>
                    </a:moveTo>
                    <a:cubicBezTo>
                      <a:pt x="249" y="0"/>
                      <a:pt x="452" y="0"/>
                      <a:pt x="575" y="127"/>
                    </a:cubicBezTo>
                    <a:cubicBezTo>
                      <a:pt x="700" y="249"/>
                      <a:pt x="700" y="452"/>
                      <a:pt x="575" y="577"/>
                    </a:cubicBezTo>
                    <a:cubicBezTo>
                      <a:pt x="463" y="690"/>
                      <a:pt x="286" y="701"/>
                      <a:pt x="163" y="609"/>
                    </a:cubicBezTo>
                    <a:cubicBezTo>
                      <a:pt x="49" y="647"/>
                      <a:pt x="49" y="647"/>
                      <a:pt x="49" y="647"/>
                    </a:cubicBezTo>
                    <a:cubicBezTo>
                      <a:pt x="88" y="532"/>
                      <a:pt x="88" y="532"/>
                      <a:pt x="88" y="532"/>
                    </a:cubicBezTo>
                    <a:cubicBezTo>
                      <a:pt x="0" y="409"/>
                      <a:pt x="12" y="237"/>
                      <a:pt x="124" y="127"/>
                    </a:cubicBezTo>
                    <a:close/>
                  </a:path>
                </a:pathLst>
              </a:cu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10" name="Freeform 520"/>
              <p:cNvSpPr>
                <a:spLocks/>
              </p:cNvSpPr>
              <p:nvPr/>
            </p:nvSpPr>
            <p:spPr bwMode="auto">
              <a:xfrm>
                <a:off x="3311525" y="2549525"/>
                <a:ext cx="1204913" cy="1206500"/>
              </a:xfrm>
              <a:custGeom>
                <a:avLst/>
                <a:gdLst>
                  <a:gd name="T0" fmla="*/ 108 w 614"/>
                  <a:gd name="T1" fmla="*/ 508 h 615"/>
                  <a:gd name="T2" fmla="*/ 108 w 614"/>
                  <a:gd name="T3" fmla="*/ 111 h 615"/>
                  <a:gd name="T4" fmla="*/ 505 w 614"/>
                  <a:gd name="T5" fmla="*/ 111 h 615"/>
                  <a:gd name="T6" fmla="*/ 534 w 614"/>
                  <a:gd name="T7" fmla="*/ 472 h 615"/>
                  <a:gd name="T8" fmla="*/ 567 w 614"/>
                  <a:gd name="T9" fmla="*/ 575 h 615"/>
                  <a:gd name="T10" fmla="*/ 466 w 614"/>
                  <a:gd name="T11" fmla="*/ 538 h 615"/>
                  <a:gd name="T12" fmla="*/ 108 w 614"/>
                  <a:gd name="T13" fmla="*/ 508 h 615"/>
                </a:gdLst>
                <a:ahLst/>
                <a:cxnLst>
                  <a:cxn ang="0">
                    <a:pos x="T0" y="T1"/>
                  </a:cxn>
                  <a:cxn ang="0">
                    <a:pos x="T2" y="T3"/>
                  </a:cxn>
                  <a:cxn ang="0">
                    <a:pos x="T4" y="T5"/>
                  </a:cxn>
                  <a:cxn ang="0">
                    <a:pos x="T6" y="T7"/>
                  </a:cxn>
                  <a:cxn ang="0">
                    <a:pos x="T8" y="T9"/>
                  </a:cxn>
                  <a:cxn ang="0">
                    <a:pos x="T10" y="T11"/>
                  </a:cxn>
                  <a:cxn ang="0">
                    <a:pos x="T12" y="T13"/>
                  </a:cxn>
                </a:cxnLst>
                <a:rect l="0" t="0" r="r" b="b"/>
                <a:pathLst>
                  <a:path w="614" h="615">
                    <a:moveTo>
                      <a:pt x="108" y="508"/>
                    </a:moveTo>
                    <a:cubicBezTo>
                      <a:pt x="0" y="398"/>
                      <a:pt x="0" y="220"/>
                      <a:pt x="108" y="111"/>
                    </a:cubicBezTo>
                    <a:cubicBezTo>
                      <a:pt x="219" y="0"/>
                      <a:pt x="397" y="0"/>
                      <a:pt x="505" y="111"/>
                    </a:cubicBezTo>
                    <a:cubicBezTo>
                      <a:pt x="603" y="210"/>
                      <a:pt x="614" y="365"/>
                      <a:pt x="534" y="472"/>
                    </a:cubicBezTo>
                    <a:cubicBezTo>
                      <a:pt x="567" y="575"/>
                      <a:pt x="567" y="575"/>
                      <a:pt x="567" y="575"/>
                    </a:cubicBezTo>
                    <a:cubicBezTo>
                      <a:pt x="466" y="538"/>
                      <a:pt x="466" y="538"/>
                      <a:pt x="466" y="538"/>
                    </a:cubicBezTo>
                    <a:cubicBezTo>
                      <a:pt x="356" y="615"/>
                      <a:pt x="206" y="605"/>
                      <a:pt x="108" y="508"/>
                    </a:cubicBezTo>
                    <a:close/>
                  </a:path>
                </a:pathLst>
              </a:cu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12" name="Freeform 778"/>
              <p:cNvSpPr>
                <a:spLocks/>
              </p:cNvSpPr>
              <p:nvPr/>
            </p:nvSpPr>
            <p:spPr bwMode="auto">
              <a:xfrm>
                <a:off x="5151438" y="1416050"/>
                <a:ext cx="1470025" cy="1711325"/>
              </a:xfrm>
              <a:custGeom>
                <a:avLst/>
                <a:gdLst>
                  <a:gd name="T0" fmla="*/ 0 w 749"/>
                  <a:gd name="T1" fmla="*/ 376 h 872"/>
                  <a:gd name="T2" fmla="*/ 374 w 749"/>
                  <a:gd name="T3" fmla="*/ 0 h 872"/>
                  <a:gd name="T4" fmla="*/ 749 w 749"/>
                  <a:gd name="T5" fmla="*/ 376 h 872"/>
                  <a:gd name="T6" fmla="*/ 433 w 749"/>
                  <a:gd name="T7" fmla="*/ 746 h 872"/>
                  <a:gd name="T8" fmla="*/ 367 w 749"/>
                  <a:gd name="T9" fmla="*/ 872 h 872"/>
                  <a:gd name="T10" fmla="*/ 305 w 749"/>
                  <a:gd name="T11" fmla="*/ 746 h 872"/>
                  <a:gd name="T12" fmla="*/ 0 w 749"/>
                  <a:gd name="T13" fmla="*/ 376 h 872"/>
                </a:gdLst>
                <a:ahLst/>
                <a:cxnLst>
                  <a:cxn ang="0">
                    <a:pos x="T0" y="T1"/>
                  </a:cxn>
                  <a:cxn ang="0">
                    <a:pos x="T2" y="T3"/>
                  </a:cxn>
                  <a:cxn ang="0">
                    <a:pos x="T4" y="T5"/>
                  </a:cxn>
                  <a:cxn ang="0">
                    <a:pos x="T6" y="T7"/>
                  </a:cxn>
                  <a:cxn ang="0">
                    <a:pos x="T8" y="T9"/>
                  </a:cxn>
                  <a:cxn ang="0">
                    <a:pos x="T10" y="T11"/>
                  </a:cxn>
                  <a:cxn ang="0">
                    <a:pos x="T12" y="T13"/>
                  </a:cxn>
                </a:cxnLst>
                <a:rect l="0" t="0" r="r" b="b"/>
                <a:pathLst>
                  <a:path w="749" h="872">
                    <a:moveTo>
                      <a:pt x="0" y="376"/>
                    </a:moveTo>
                    <a:cubicBezTo>
                      <a:pt x="0" y="168"/>
                      <a:pt x="166" y="0"/>
                      <a:pt x="374" y="0"/>
                    </a:cubicBezTo>
                    <a:cubicBezTo>
                      <a:pt x="581" y="0"/>
                      <a:pt x="749" y="168"/>
                      <a:pt x="749" y="376"/>
                    </a:cubicBezTo>
                    <a:cubicBezTo>
                      <a:pt x="749" y="563"/>
                      <a:pt x="611" y="718"/>
                      <a:pt x="433" y="746"/>
                    </a:cubicBezTo>
                    <a:cubicBezTo>
                      <a:pt x="367" y="872"/>
                      <a:pt x="367" y="872"/>
                      <a:pt x="367" y="872"/>
                    </a:cubicBezTo>
                    <a:cubicBezTo>
                      <a:pt x="305" y="746"/>
                      <a:pt x="305" y="746"/>
                      <a:pt x="305" y="746"/>
                    </a:cubicBezTo>
                    <a:cubicBezTo>
                      <a:pt x="129" y="713"/>
                      <a:pt x="0" y="560"/>
                      <a:pt x="0" y="376"/>
                    </a:cubicBezTo>
                    <a:close/>
                  </a:path>
                </a:pathLst>
              </a:cu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13" name="Freeform 1228"/>
              <p:cNvSpPr>
                <a:spLocks/>
              </p:cNvSpPr>
              <p:nvPr/>
            </p:nvSpPr>
            <p:spPr bwMode="auto">
              <a:xfrm>
                <a:off x="4943475" y="4535488"/>
                <a:ext cx="1714500" cy="1349375"/>
              </a:xfrm>
              <a:custGeom>
                <a:avLst/>
                <a:gdLst>
                  <a:gd name="T0" fmla="*/ 718 w 873"/>
                  <a:gd name="T1" fmla="*/ 171 h 687"/>
                  <a:gd name="T2" fmla="*/ 564 w 873"/>
                  <a:gd name="T3" fmla="*/ 30 h 687"/>
                  <a:gd name="T4" fmla="*/ 561 w 873"/>
                  <a:gd name="T5" fmla="*/ 0 h 687"/>
                  <a:gd name="T6" fmla="*/ 438 w 873"/>
                  <a:gd name="T7" fmla="*/ 48 h 687"/>
                  <a:gd name="T8" fmla="*/ 311 w 873"/>
                  <a:gd name="T9" fmla="*/ 0 h 687"/>
                  <a:gd name="T10" fmla="*/ 309 w 873"/>
                  <a:gd name="T11" fmla="*/ 30 h 687"/>
                  <a:gd name="T12" fmla="*/ 155 w 873"/>
                  <a:gd name="T13" fmla="*/ 171 h 687"/>
                  <a:gd name="T14" fmla="*/ 0 w 873"/>
                  <a:gd name="T15" fmla="*/ 404 h 687"/>
                  <a:gd name="T16" fmla="*/ 0 w 873"/>
                  <a:gd name="T17" fmla="*/ 556 h 687"/>
                  <a:gd name="T18" fmla="*/ 438 w 873"/>
                  <a:gd name="T19" fmla="*/ 677 h 687"/>
                  <a:gd name="T20" fmla="*/ 873 w 873"/>
                  <a:gd name="T21" fmla="*/ 556 h 687"/>
                  <a:gd name="T22" fmla="*/ 873 w 873"/>
                  <a:gd name="T23" fmla="*/ 404 h 687"/>
                  <a:gd name="T24" fmla="*/ 718 w 873"/>
                  <a:gd name="T25" fmla="*/ 171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73" h="687">
                    <a:moveTo>
                      <a:pt x="718" y="171"/>
                    </a:moveTo>
                    <a:cubicBezTo>
                      <a:pt x="635" y="171"/>
                      <a:pt x="564" y="108"/>
                      <a:pt x="564" y="30"/>
                    </a:cubicBezTo>
                    <a:cubicBezTo>
                      <a:pt x="564" y="20"/>
                      <a:pt x="563" y="9"/>
                      <a:pt x="561" y="0"/>
                    </a:cubicBezTo>
                    <a:cubicBezTo>
                      <a:pt x="525" y="30"/>
                      <a:pt x="480" y="48"/>
                      <a:pt x="438" y="48"/>
                    </a:cubicBezTo>
                    <a:cubicBezTo>
                      <a:pt x="391" y="48"/>
                      <a:pt x="349" y="30"/>
                      <a:pt x="311" y="0"/>
                    </a:cubicBezTo>
                    <a:cubicBezTo>
                      <a:pt x="311" y="9"/>
                      <a:pt x="309" y="20"/>
                      <a:pt x="309" y="30"/>
                    </a:cubicBezTo>
                    <a:cubicBezTo>
                      <a:pt x="309" y="108"/>
                      <a:pt x="239" y="171"/>
                      <a:pt x="155" y="171"/>
                    </a:cubicBezTo>
                    <a:cubicBezTo>
                      <a:pt x="69" y="171"/>
                      <a:pt x="0" y="275"/>
                      <a:pt x="0" y="404"/>
                    </a:cubicBezTo>
                    <a:cubicBezTo>
                      <a:pt x="0" y="556"/>
                      <a:pt x="0" y="556"/>
                      <a:pt x="0" y="556"/>
                    </a:cubicBezTo>
                    <a:cubicBezTo>
                      <a:pt x="0" y="687"/>
                      <a:pt x="309" y="677"/>
                      <a:pt x="438" y="677"/>
                    </a:cubicBezTo>
                    <a:cubicBezTo>
                      <a:pt x="564" y="677"/>
                      <a:pt x="873" y="687"/>
                      <a:pt x="873" y="556"/>
                    </a:cubicBezTo>
                    <a:cubicBezTo>
                      <a:pt x="873" y="404"/>
                      <a:pt x="873" y="404"/>
                      <a:pt x="873" y="404"/>
                    </a:cubicBezTo>
                    <a:cubicBezTo>
                      <a:pt x="873" y="275"/>
                      <a:pt x="804" y="171"/>
                      <a:pt x="718" y="171"/>
                    </a:cubicBezTo>
                    <a:close/>
                  </a:path>
                </a:pathLst>
              </a:cu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15" name="Freeform 1229"/>
              <p:cNvSpPr>
                <a:spLocks/>
              </p:cNvSpPr>
              <p:nvPr/>
            </p:nvSpPr>
            <p:spPr bwMode="auto">
              <a:xfrm>
                <a:off x="5287963" y="3416300"/>
                <a:ext cx="1025525" cy="1152525"/>
              </a:xfrm>
              <a:custGeom>
                <a:avLst/>
                <a:gdLst>
                  <a:gd name="T0" fmla="*/ 495 w 523"/>
                  <a:gd name="T1" fmla="*/ 163 h 587"/>
                  <a:gd name="T2" fmla="*/ 484 w 523"/>
                  <a:gd name="T3" fmla="*/ 166 h 587"/>
                  <a:gd name="T4" fmla="*/ 475 w 523"/>
                  <a:gd name="T5" fmla="*/ 128 h 587"/>
                  <a:gd name="T6" fmla="*/ 470 w 523"/>
                  <a:gd name="T7" fmla="*/ 128 h 587"/>
                  <a:gd name="T8" fmla="*/ 228 w 523"/>
                  <a:gd name="T9" fmla="*/ 0 h 587"/>
                  <a:gd name="T10" fmla="*/ 169 w 523"/>
                  <a:gd name="T11" fmla="*/ 46 h 587"/>
                  <a:gd name="T12" fmla="*/ 50 w 523"/>
                  <a:gd name="T13" fmla="*/ 169 h 587"/>
                  <a:gd name="T14" fmla="*/ 30 w 523"/>
                  <a:gd name="T15" fmla="*/ 207 h 587"/>
                  <a:gd name="T16" fmla="*/ 29 w 523"/>
                  <a:gd name="T17" fmla="*/ 166 h 587"/>
                  <a:gd name="T18" fmla="*/ 29 w 523"/>
                  <a:gd name="T19" fmla="*/ 163 h 587"/>
                  <a:gd name="T20" fmla="*/ 0 w 523"/>
                  <a:gd name="T21" fmla="*/ 191 h 587"/>
                  <a:gd name="T22" fmla="*/ 0 w 523"/>
                  <a:gd name="T23" fmla="*/ 330 h 587"/>
                  <a:gd name="T24" fmla="*/ 30 w 523"/>
                  <a:gd name="T25" fmla="*/ 361 h 587"/>
                  <a:gd name="T26" fmla="*/ 40 w 523"/>
                  <a:gd name="T27" fmla="*/ 358 h 587"/>
                  <a:gd name="T28" fmla="*/ 263 w 523"/>
                  <a:gd name="T29" fmla="*/ 587 h 587"/>
                  <a:gd name="T30" fmla="*/ 484 w 523"/>
                  <a:gd name="T31" fmla="*/ 358 h 587"/>
                  <a:gd name="T32" fmla="*/ 495 w 523"/>
                  <a:gd name="T33" fmla="*/ 361 h 587"/>
                  <a:gd name="T34" fmla="*/ 523 w 523"/>
                  <a:gd name="T35" fmla="*/ 330 h 587"/>
                  <a:gd name="T36" fmla="*/ 523 w 523"/>
                  <a:gd name="T37" fmla="*/ 191 h 587"/>
                  <a:gd name="T38" fmla="*/ 495 w 523"/>
                  <a:gd name="T39" fmla="*/ 163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3" h="587">
                    <a:moveTo>
                      <a:pt x="495" y="163"/>
                    </a:moveTo>
                    <a:cubicBezTo>
                      <a:pt x="490" y="163"/>
                      <a:pt x="486" y="163"/>
                      <a:pt x="484" y="166"/>
                    </a:cubicBezTo>
                    <a:cubicBezTo>
                      <a:pt x="479" y="152"/>
                      <a:pt x="477" y="140"/>
                      <a:pt x="475" y="128"/>
                    </a:cubicBezTo>
                    <a:cubicBezTo>
                      <a:pt x="470" y="128"/>
                      <a:pt x="470" y="128"/>
                      <a:pt x="470" y="128"/>
                    </a:cubicBezTo>
                    <a:cubicBezTo>
                      <a:pt x="346" y="126"/>
                      <a:pt x="263" y="43"/>
                      <a:pt x="228" y="0"/>
                    </a:cubicBezTo>
                    <a:cubicBezTo>
                      <a:pt x="222" y="17"/>
                      <a:pt x="204" y="33"/>
                      <a:pt x="169" y="46"/>
                    </a:cubicBezTo>
                    <a:cubicBezTo>
                      <a:pt x="106" y="69"/>
                      <a:pt x="53" y="169"/>
                      <a:pt x="50" y="169"/>
                    </a:cubicBezTo>
                    <a:cubicBezTo>
                      <a:pt x="30" y="207"/>
                      <a:pt x="30" y="207"/>
                      <a:pt x="30" y="207"/>
                    </a:cubicBezTo>
                    <a:cubicBezTo>
                      <a:pt x="29" y="166"/>
                      <a:pt x="29" y="166"/>
                      <a:pt x="29" y="166"/>
                    </a:cubicBezTo>
                    <a:cubicBezTo>
                      <a:pt x="29" y="163"/>
                      <a:pt x="29" y="163"/>
                      <a:pt x="29" y="163"/>
                    </a:cubicBezTo>
                    <a:cubicBezTo>
                      <a:pt x="12" y="163"/>
                      <a:pt x="0" y="176"/>
                      <a:pt x="0" y="191"/>
                    </a:cubicBezTo>
                    <a:cubicBezTo>
                      <a:pt x="0" y="330"/>
                      <a:pt x="0" y="330"/>
                      <a:pt x="0" y="330"/>
                    </a:cubicBezTo>
                    <a:cubicBezTo>
                      <a:pt x="0" y="347"/>
                      <a:pt x="12" y="361"/>
                      <a:pt x="30" y="361"/>
                    </a:cubicBezTo>
                    <a:cubicBezTo>
                      <a:pt x="34" y="361"/>
                      <a:pt x="37" y="360"/>
                      <a:pt x="40" y="358"/>
                    </a:cubicBezTo>
                    <a:cubicBezTo>
                      <a:pt x="70" y="491"/>
                      <a:pt x="158" y="587"/>
                      <a:pt x="263" y="587"/>
                    </a:cubicBezTo>
                    <a:cubicBezTo>
                      <a:pt x="366" y="587"/>
                      <a:pt x="454" y="491"/>
                      <a:pt x="484" y="358"/>
                    </a:cubicBezTo>
                    <a:cubicBezTo>
                      <a:pt x="486" y="360"/>
                      <a:pt x="490" y="361"/>
                      <a:pt x="495" y="361"/>
                    </a:cubicBezTo>
                    <a:cubicBezTo>
                      <a:pt x="511" y="361"/>
                      <a:pt x="523" y="347"/>
                      <a:pt x="523" y="330"/>
                    </a:cubicBezTo>
                    <a:cubicBezTo>
                      <a:pt x="523" y="191"/>
                      <a:pt x="523" y="191"/>
                      <a:pt x="523" y="191"/>
                    </a:cubicBezTo>
                    <a:cubicBezTo>
                      <a:pt x="523" y="176"/>
                      <a:pt x="511" y="163"/>
                      <a:pt x="495" y="163"/>
                    </a:cubicBezTo>
                    <a:close/>
                  </a:path>
                </a:pathLst>
              </a:cu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16" name="Freeform 1230"/>
              <p:cNvSpPr>
                <a:spLocks/>
              </p:cNvSpPr>
              <p:nvPr/>
            </p:nvSpPr>
            <p:spPr bwMode="auto">
              <a:xfrm>
                <a:off x="5345113" y="3267075"/>
                <a:ext cx="882650" cy="447675"/>
              </a:xfrm>
              <a:custGeom>
                <a:avLst/>
                <a:gdLst>
                  <a:gd name="T0" fmla="*/ 450 w 450"/>
                  <a:gd name="T1" fmla="*/ 179 h 228"/>
                  <a:gd name="T2" fmla="*/ 450 w 450"/>
                  <a:gd name="T3" fmla="*/ 179 h 228"/>
                  <a:gd name="T4" fmla="*/ 400 w 450"/>
                  <a:gd name="T5" fmla="*/ 59 h 228"/>
                  <a:gd name="T6" fmla="*/ 242 w 450"/>
                  <a:gd name="T7" fmla="*/ 0 h 228"/>
                  <a:gd name="T8" fmla="*/ 213 w 450"/>
                  <a:gd name="T9" fmla="*/ 1 h 228"/>
                  <a:gd name="T10" fmla="*/ 56 w 450"/>
                  <a:gd name="T11" fmla="*/ 70 h 228"/>
                  <a:gd name="T12" fmla="*/ 0 w 450"/>
                  <a:gd name="T13" fmla="*/ 226 h 228"/>
                  <a:gd name="T14" fmla="*/ 4 w 450"/>
                  <a:gd name="T15" fmla="*/ 228 h 228"/>
                  <a:gd name="T16" fmla="*/ 24 w 450"/>
                  <a:gd name="T17" fmla="*/ 202 h 228"/>
                  <a:gd name="T18" fmla="*/ 25 w 450"/>
                  <a:gd name="T19" fmla="*/ 194 h 228"/>
                  <a:gd name="T20" fmla="*/ 24 w 450"/>
                  <a:gd name="T21" fmla="*/ 199 h 228"/>
                  <a:gd name="T22" fmla="*/ 131 w 450"/>
                  <a:gd name="T23" fmla="*/ 100 h 228"/>
                  <a:gd name="T24" fmla="*/ 195 w 450"/>
                  <a:gd name="T25" fmla="*/ 46 h 228"/>
                  <a:gd name="T26" fmla="*/ 429 w 450"/>
                  <a:gd name="T27" fmla="*/ 179 h 228"/>
                  <a:gd name="T28" fmla="*/ 437 w 450"/>
                  <a:gd name="T29" fmla="*/ 179 h 228"/>
                  <a:gd name="T30" fmla="*/ 450 w 450"/>
                  <a:gd name="T31" fmla="*/ 17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50" h="228">
                    <a:moveTo>
                      <a:pt x="450" y="179"/>
                    </a:moveTo>
                    <a:cubicBezTo>
                      <a:pt x="450" y="179"/>
                      <a:pt x="450" y="179"/>
                      <a:pt x="450" y="179"/>
                    </a:cubicBezTo>
                    <a:cubicBezTo>
                      <a:pt x="450" y="156"/>
                      <a:pt x="442" y="103"/>
                      <a:pt x="400" y="59"/>
                    </a:cubicBezTo>
                    <a:cubicBezTo>
                      <a:pt x="365" y="22"/>
                      <a:pt x="310" y="0"/>
                      <a:pt x="242" y="0"/>
                    </a:cubicBezTo>
                    <a:cubicBezTo>
                      <a:pt x="231" y="0"/>
                      <a:pt x="222" y="0"/>
                      <a:pt x="213" y="1"/>
                    </a:cubicBezTo>
                    <a:cubicBezTo>
                      <a:pt x="210" y="1"/>
                      <a:pt x="118" y="5"/>
                      <a:pt x="56" y="70"/>
                    </a:cubicBezTo>
                    <a:cubicBezTo>
                      <a:pt x="19" y="108"/>
                      <a:pt x="0" y="162"/>
                      <a:pt x="0" y="226"/>
                    </a:cubicBezTo>
                    <a:cubicBezTo>
                      <a:pt x="1" y="226"/>
                      <a:pt x="4" y="228"/>
                      <a:pt x="4" y="228"/>
                    </a:cubicBezTo>
                    <a:cubicBezTo>
                      <a:pt x="24" y="202"/>
                      <a:pt x="24" y="202"/>
                      <a:pt x="24" y="202"/>
                    </a:cubicBezTo>
                    <a:cubicBezTo>
                      <a:pt x="24" y="199"/>
                      <a:pt x="24" y="194"/>
                      <a:pt x="25" y="194"/>
                    </a:cubicBezTo>
                    <a:cubicBezTo>
                      <a:pt x="24" y="194"/>
                      <a:pt x="24" y="195"/>
                      <a:pt x="24" y="199"/>
                    </a:cubicBezTo>
                    <a:cubicBezTo>
                      <a:pt x="48" y="162"/>
                      <a:pt x="87" y="114"/>
                      <a:pt x="131" y="100"/>
                    </a:cubicBezTo>
                    <a:cubicBezTo>
                      <a:pt x="187" y="81"/>
                      <a:pt x="195" y="48"/>
                      <a:pt x="195" y="46"/>
                    </a:cubicBezTo>
                    <a:cubicBezTo>
                      <a:pt x="197" y="49"/>
                      <a:pt x="287" y="168"/>
                      <a:pt x="429" y="179"/>
                    </a:cubicBezTo>
                    <a:cubicBezTo>
                      <a:pt x="437" y="179"/>
                      <a:pt x="437" y="179"/>
                      <a:pt x="437" y="179"/>
                    </a:cubicBezTo>
                    <a:cubicBezTo>
                      <a:pt x="441" y="179"/>
                      <a:pt x="446" y="179"/>
                      <a:pt x="450" y="179"/>
                    </a:cubicBezTo>
                    <a:close/>
                  </a:path>
                </a:pathLst>
              </a:cu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17" name="Freeform 1231"/>
              <p:cNvSpPr>
                <a:spLocks/>
              </p:cNvSpPr>
              <p:nvPr/>
            </p:nvSpPr>
            <p:spPr bwMode="auto">
              <a:xfrm>
                <a:off x="6303963" y="4408488"/>
                <a:ext cx="1327150" cy="1120775"/>
              </a:xfrm>
              <a:custGeom>
                <a:avLst/>
                <a:gdLst>
                  <a:gd name="T0" fmla="*/ 547 w 676"/>
                  <a:gd name="T1" fmla="*/ 142 h 571"/>
                  <a:gd name="T2" fmla="*/ 420 w 676"/>
                  <a:gd name="T3" fmla="*/ 25 h 571"/>
                  <a:gd name="T4" fmla="*/ 417 w 676"/>
                  <a:gd name="T5" fmla="*/ 0 h 571"/>
                  <a:gd name="T6" fmla="*/ 312 w 676"/>
                  <a:gd name="T7" fmla="*/ 37 h 571"/>
                  <a:gd name="T8" fmla="*/ 208 w 676"/>
                  <a:gd name="T9" fmla="*/ 0 h 571"/>
                  <a:gd name="T10" fmla="*/ 207 w 676"/>
                  <a:gd name="T11" fmla="*/ 25 h 571"/>
                  <a:gd name="T12" fmla="*/ 78 w 676"/>
                  <a:gd name="T13" fmla="*/ 142 h 571"/>
                  <a:gd name="T14" fmla="*/ 0 w 676"/>
                  <a:gd name="T15" fmla="*/ 179 h 571"/>
                  <a:gd name="T16" fmla="*/ 25 w 676"/>
                  <a:gd name="T17" fmla="*/ 182 h 571"/>
                  <a:gd name="T18" fmla="*/ 177 w 676"/>
                  <a:gd name="T19" fmla="*/ 272 h 571"/>
                  <a:gd name="T20" fmla="*/ 234 w 676"/>
                  <a:gd name="T21" fmla="*/ 469 h 571"/>
                  <a:gd name="T22" fmla="*/ 234 w 676"/>
                  <a:gd name="T23" fmla="*/ 565 h 571"/>
                  <a:gd name="T24" fmla="*/ 312 w 676"/>
                  <a:gd name="T25" fmla="*/ 565 h 571"/>
                  <a:gd name="T26" fmla="*/ 676 w 676"/>
                  <a:gd name="T27" fmla="*/ 466 h 571"/>
                  <a:gd name="T28" fmla="*/ 676 w 676"/>
                  <a:gd name="T29" fmla="*/ 336 h 571"/>
                  <a:gd name="T30" fmla="*/ 547 w 676"/>
                  <a:gd name="T31" fmla="*/ 142 h 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6" h="571">
                    <a:moveTo>
                      <a:pt x="547" y="142"/>
                    </a:moveTo>
                    <a:cubicBezTo>
                      <a:pt x="477" y="142"/>
                      <a:pt x="420" y="91"/>
                      <a:pt x="420" y="25"/>
                    </a:cubicBezTo>
                    <a:cubicBezTo>
                      <a:pt x="420" y="16"/>
                      <a:pt x="418" y="8"/>
                      <a:pt x="417" y="0"/>
                    </a:cubicBezTo>
                    <a:cubicBezTo>
                      <a:pt x="385" y="25"/>
                      <a:pt x="349" y="37"/>
                      <a:pt x="312" y="37"/>
                    </a:cubicBezTo>
                    <a:cubicBezTo>
                      <a:pt x="275" y="37"/>
                      <a:pt x="240" y="25"/>
                      <a:pt x="208" y="0"/>
                    </a:cubicBezTo>
                    <a:cubicBezTo>
                      <a:pt x="207" y="8"/>
                      <a:pt x="207" y="16"/>
                      <a:pt x="207" y="25"/>
                    </a:cubicBezTo>
                    <a:cubicBezTo>
                      <a:pt x="207" y="91"/>
                      <a:pt x="148" y="142"/>
                      <a:pt x="78" y="142"/>
                    </a:cubicBezTo>
                    <a:cubicBezTo>
                      <a:pt x="50" y="142"/>
                      <a:pt x="23" y="157"/>
                      <a:pt x="0" y="179"/>
                    </a:cubicBezTo>
                    <a:cubicBezTo>
                      <a:pt x="10" y="180"/>
                      <a:pt x="17" y="182"/>
                      <a:pt x="25" y="182"/>
                    </a:cubicBezTo>
                    <a:cubicBezTo>
                      <a:pt x="82" y="182"/>
                      <a:pt x="138" y="213"/>
                      <a:pt x="177" y="272"/>
                    </a:cubicBezTo>
                    <a:cubicBezTo>
                      <a:pt x="213" y="324"/>
                      <a:pt x="234" y="394"/>
                      <a:pt x="234" y="469"/>
                    </a:cubicBezTo>
                    <a:cubicBezTo>
                      <a:pt x="234" y="565"/>
                      <a:pt x="234" y="565"/>
                      <a:pt x="234" y="565"/>
                    </a:cubicBezTo>
                    <a:cubicBezTo>
                      <a:pt x="264" y="565"/>
                      <a:pt x="292" y="565"/>
                      <a:pt x="312" y="565"/>
                    </a:cubicBezTo>
                    <a:cubicBezTo>
                      <a:pt x="420" y="565"/>
                      <a:pt x="676" y="571"/>
                      <a:pt x="676" y="466"/>
                    </a:cubicBezTo>
                    <a:cubicBezTo>
                      <a:pt x="676" y="336"/>
                      <a:pt x="676" y="336"/>
                      <a:pt x="676" y="336"/>
                    </a:cubicBezTo>
                    <a:cubicBezTo>
                      <a:pt x="676" y="230"/>
                      <a:pt x="617" y="142"/>
                      <a:pt x="547" y="142"/>
                    </a:cubicBezTo>
                    <a:close/>
                  </a:path>
                </a:pathLst>
              </a:cu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18" name="Freeform 1232"/>
              <p:cNvSpPr>
                <a:spLocks/>
              </p:cNvSpPr>
              <p:nvPr/>
            </p:nvSpPr>
            <p:spPr bwMode="auto">
              <a:xfrm>
                <a:off x="6488113" y="3473450"/>
                <a:ext cx="855663" cy="965200"/>
              </a:xfrm>
              <a:custGeom>
                <a:avLst/>
                <a:gdLst>
                  <a:gd name="T0" fmla="*/ 25 w 436"/>
                  <a:gd name="T1" fmla="*/ 301 h 492"/>
                  <a:gd name="T2" fmla="*/ 34 w 436"/>
                  <a:gd name="T3" fmla="*/ 299 h 492"/>
                  <a:gd name="T4" fmla="*/ 218 w 436"/>
                  <a:gd name="T5" fmla="*/ 492 h 492"/>
                  <a:gd name="T6" fmla="*/ 404 w 436"/>
                  <a:gd name="T7" fmla="*/ 299 h 492"/>
                  <a:gd name="T8" fmla="*/ 414 w 436"/>
                  <a:gd name="T9" fmla="*/ 301 h 492"/>
                  <a:gd name="T10" fmla="*/ 436 w 436"/>
                  <a:gd name="T11" fmla="*/ 277 h 492"/>
                  <a:gd name="T12" fmla="*/ 436 w 436"/>
                  <a:gd name="T13" fmla="*/ 160 h 492"/>
                  <a:gd name="T14" fmla="*/ 414 w 436"/>
                  <a:gd name="T15" fmla="*/ 137 h 492"/>
                  <a:gd name="T16" fmla="*/ 404 w 436"/>
                  <a:gd name="T17" fmla="*/ 138 h 492"/>
                  <a:gd name="T18" fmla="*/ 397 w 436"/>
                  <a:gd name="T19" fmla="*/ 107 h 492"/>
                  <a:gd name="T20" fmla="*/ 393 w 436"/>
                  <a:gd name="T21" fmla="*/ 107 h 492"/>
                  <a:gd name="T22" fmla="*/ 190 w 436"/>
                  <a:gd name="T23" fmla="*/ 0 h 492"/>
                  <a:gd name="T24" fmla="*/ 140 w 436"/>
                  <a:gd name="T25" fmla="*/ 40 h 492"/>
                  <a:gd name="T26" fmla="*/ 42 w 436"/>
                  <a:gd name="T27" fmla="*/ 140 h 492"/>
                  <a:gd name="T28" fmla="*/ 25 w 436"/>
                  <a:gd name="T29" fmla="*/ 173 h 492"/>
                  <a:gd name="T30" fmla="*/ 24 w 436"/>
                  <a:gd name="T31" fmla="*/ 138 h 492"/>
                  <a:gd name="T32" fmla="*/ 24 w 436"/>
                  <a:gd name="T33" fmla="*/ 137 h 492"/>
                  <a:gd name="T34" fmla="*/ 0 w 436"/>
                  <a:gd name="T35" fmla="*/ 160 h 492"/>
                  <a:gd name="T36" fmla="*/ 0 w 436"/>
                  <a:gd name="T37" fmla="*/ 277 h 492"/>
                  <a:gd name="T38" fmla="*/ 25 w 436"/>
                  <a:gd name="T39" fmla="*/ 301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36" h="492">
                    <a:moveTo>
                      <a:pt x="25" y="301"/>
                    </a:moveTo>
                    <a:cubicBezTo>
                      <a:pt x="27" y="301"/>
                      <a:pt x="32" y="300"/>
                      <a:pt x="34" y="299"/>
                    </a:cubicBezTo>
                    <a:cubicBezTo>
                      <a:pt x="57" y="411"/>
                      <a:pt x="132" y="492"/>
                      <a:pt x="218" y="492"/>
                    </a:cubicBezTo>
                    <a:cubicBezTo>
                      <a:pt x="307" y="492"/>
                      <a:pt x="378" y="411"/>
                      <a:pt x="404" y="299"/>
                    </a:cubicBezTo>
                    <a:cubicBezTo>
                      <a:pt x="405" y="300"/>
                      <a:pt x="409" y="301"/>
                      <a:pt x="414" y="301"/>
                    </a:cubicBezTo>
                    <a:cubicBezTo>
                      <a:pt x="426" y="301"/>
                      <a:pt x="436" y="290"/>
                      <a:pt x="436" y="277"/>
                    </a:cubicBezTo>
                    <a:cubicBezTo>
                      <a:pt x="436" y="160"/>
                      <a:pt x="436" y="160"/>
                      <a:pt x="436" y="160"/>
                    </a:cubicBezTo>
                    <a:cubicBezTo>
                      <a:pt x="436" y="147"/>
                      <a:pt x="426" y="137"/>
                      <a:pt x="414" y="137"/>
                    </a:cubicBezTo>
                    <a:cubicBezTo>
                      <a:pt x="409" y="137"/>
                      <a:pt x="405" y="137"/>
                      <a:pt x="404" y="138"/>
                    </a:cubicBezTo>
                    <a:cubicBezTo>
                      <a:pt x="400" y="127"/>
                      <a:pt x="399" y="116"/>
                      <a:pt x="397" y="107"/>
                    </a:cubicBezTo>
                    <a:cubicBezTo>
                      <a:pt x="393" y="107"/>
                      <a:pt x="393" y="107"/>
                      <a:pt x="393" y="107"/>
                    </a:cubicBezTo>
                    <a:cubicBezTo>
                      <a:pt x="288" y="106"/>
                      <a:pt x="218" y="35"/>
                      <a:pt x="190" y="0"/>
                    </a:cubicBezTo>
                    <a:cubicBezTo>
                      <a:pt x="183" y="14"/>
                      <a:pt x="170" y="27"/>
                      <a:pt x="140" y="40"/>
                    </a:cubicBezTo>
                    <a:cubicBezTo>
                      <a:pt x="89" y="57"/>
                      <a:pt x="42" y="140"/>
                      <a:pt x="42" y="140"/>
                    </a:cubicBezTo>
                    <a:cubicBezTo>
                      <a:pt x="25" y="173"/>
                      <a:pt x="25" y="173"/>
                      <a:pt x="25" y="173"/>
                    </a:cubicBezTo>
                    <a:cubicBezTo>
                      <a:pt x="24" y="138"/>
                      <a:pt x="24" y="138"/>
                      <a:pt x="24" y="138"/>
                    </a:cubicBezTo>
                    <a:cubicBezTo>
                      <a:pt x="24" y="137"/>
                      <a:pt x="24" y="137"/>
                      <a:pt x="24" y="137"/>
                    </a:cubicBezTo>
                    <a:cubicBezTo>
                      <a:pt x="10" y="137"/>
                      <a:pt x="0" y="147"/>
                      <a:pt x="0" y="160"/>
                    </a:cubicBezTo>
                    <a:cubicBezTo>
                      <a:pt x="0" y="277"/>
                      <a:pt x="0" y="277"/>
                      <a:pt x="0" y="277"/>
                    </a:cubicBezTo>
                    <a:cubicBezTo>
                      <a:pt x="0" y="290"/>
                      <a:pt x="11" y="301"/>
                      <a:pt x="25" y="301"/>
                    </a:cubicBezTo>
                    <a:close/>
                  </a:path>
                </a:pathLst>
              </a:cu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19" name="Freeform 1233"/>
              <p:cNvSpPr>
                <a:spLocks/>
              </p:cNvSpPr>
              <p:nvPr/>
            </p:nvSpPr>
            <p:spPr bwMode="auto">
              <a:xfrm>
                <a:off x="6535738" y="3349625"/>
                <a:ext cx="738188" cy="377825"/>
              </a:xfrm>
              <a:custGeom>
                <a:avLst/>
                <a:gdLst>
                  <a:gd name="T0" fmla="*/ 18 w 376"/>
                  <a:gd name="T1" fmla="*/ 168 h 192"/>
                  <a:gd name="T2" fmla="*/ 20 w 376"/>
                  <a:gd name="T3" fmla="*/ 162 h 192"/>
                  <a:gd name="T4" fmla="*/ 20 w 376"/>
                  <a:gd name="T5" fmla="*/ 163 h 192"/>
                  <a:gd name="T6" fmla="*/ 109 w 376"/>
                  <a:gd name="T7" fmla="*/ 84 h 192"/>
                  <a:gd name="T8" fmla="*/ 164 w 376"/>
                  <a:gd name="T9" fmla="*/ 40 h 192"/>
                  <a:gd name="T10" fmla="*/ 359 w 376"/>
                  <a:gd name="T11" fmla="*/ 150 h 192"/>
                  <a:gd name="T12" fmla="*/ 364 w 376"/>
                  <a:gd name="T13" fmla="*/ 150 h 192"/>
                  <a:gd name="T14" fmla="*/ 364 w 376"/>
                  <a:gd name="T15" fmla="*/ 152 h 192"/>
                  <a:gd name="T16" fmla="*/ 376 w 376"/>
                  <a:gd name="T17" fmla="*/ 152 h 192"/>
                  <a:gd name="T18" fmla="*/ 376 w 376"/>
                  <a:gd name="T19" fmla="*/ 150 h 192"/>
                  <a:gd name="T20" fmla="*/ 335 w 376"/>
                  <a:gd name="T21" fmla="*/ 49 h 192"/>
                  <a:gd name="T22" fmla="*/ 202 w 376"/>
                  <a:gd name="T23" fmla="*/ 0 h 192"/>
                  <a:gd name="T24" fmla="*/ 179 w 376"/>
                  <a:gd name="T25" fmla="*/ 0 h 192"/>
                  <a:gd name="T26" fmla="*/ 47 w 376"/>
                  <a:gd name="T27" fmla="*/ 58 h 192"/>
                  <a:gd name="T28" fmla="*/ 0 w 376"/>
                  <a:gd name="T29" fmla="*/ 189 h 192"/>
                  <a:gd name="T30" fmla="*/ 3 w 376"/>
                  <a:gd name="T31" fmla="*/ 192 h 192"/>
                  <a:gd name="T32" fmla="*/ 18 w 376"/>
                  <a:gd name="T33" fmla="*/ 16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6" h="192">
                    <a:moveTo>
                      <a:pt x="18" y="168"/>
                    </a:moveTo>
                    <a:cubicBezTo>
                      <a:pt x="20" y="163"/>
                      <a:pt x="20" y="163"/>
                      <a:pt x="20" y="162"/>
                    </a:cubicBezTo>
                    <a:cubicBezTo>
                      <a:pt x="20" y="163"/>
                      <a:pt x="20" y="163"/>
                      <a:pt x="20" y="163"/>
                    </a:cubicBezTo>
                    <a:cubicBezTo>
                      <a:pt x="39" y="136"/>
                      <a:pt x="74" y="96"/>
                      <a:pt x="109" y="84"/>
                    </a:cubicBezTo>
                    <a:cubicBezTo>
                      <a:pt x="156" y="67"/>
                      <a:pt x="164" y="40"/>
                      <a:pt x="164" y="40"/>
                    </a:cubicBezTo>
                    <a:cubicBezTo>
                      <a:pt x="164" y="40"/>
                      <a:pt x="241" y="141"/>
                      <a:pt x="359" y="150"/>
                    </a:cubicBezTo>
                    <a:cubicBezTo>
                      <a:pt x="364" y="150"/>
                      <a:pt x="364" y="150"/>
                      <a:pt x="364" y="150"/>
                    </a:cubicBezTo>
                    <a:cubicBezTo>
                      <a:pt x="364" y="152"/>
                      <a:pt x="364" y="152"/>
                      <a:pt x="364" y="152"/>
                    </a:cubicBezTo>
                    <a:cubicBezTo>
                      <a:pt x="370" y="152"/>
                      <a:pt x="373" y="152"/>
                      <a:pt x="376" y="152"/>
                    </a:cubicBezTo>
                    <a:cubicBezTo>
                      <a:pt x="376" y="152"/>
                      <a:pt x="376" y="152"/>
                      <a:pt x="376" y="150"/>
                    </a:cubicBezTo>
                    <a:cubicBezTo>
                      <a:pt x="376" y="130"/>
                      <a:pt x="370" y="84"/>
                      <a:pt x="335" y="49"/>
                    </a:cubicBezTo>
                    <a:cubicBezTo>
                      <a:pt x="304" y="16"/>
                      <a:pt x="260" y="0"/>
                      <a:pt x="202" y="0"/>
                    </a:cubicBezTo>
                    <a:cubicBezTo>
                      <a:pt x="194" y="0"/>
                      <a:pt x="187" y="0"/>
                      <a:pt x="179" y="0"/>
                    </a:cubicBezTo>
                    <a:cubicBezTo>
                      <a:pt x="175" y="0"/>
                      <a:pt x="99" y="1"/>
                      <a:pt x="47" y="58"/>
                    </a:cubicBezTo>
                    <a:cubicBezTo>
                      <a:pt x="14" y="88"/>
                      <a:pt x="0" y="134"/>
                      <a:pt x="0" y="189"/>
                    </a:cubicBezTo>
                    <a:cubicBezTo>
                      <a:pt x="1" y="189"/>
                      <a:pt x="2" y="190"/>
                      <a:pt x="3" y="192"/>
                    </a:cubicBezTo>
                    <a:lnTo>
                      <a:pt x="18" y="168"/>
                    </a:lnTo>
                    <a:close/>
                  </a:path>
                </a:pathLst>
              </a:cu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20" name="Freeform 1234"/>
              <p:cNvSpPr>
                <a:spLocks/>
              </p:cNvSpPr>
              <p:nvPr/>
            </p:nvSpPr>
            <p:spPr bwMode="auto">
              <a:xfrm>
                <a:off x="4202113" y="4475163"/>
                <a:ext cx="1087438" cy="925513"/>
              </a:xfrm>
              <a:custGeom>
                <a:avLst/>
                <a:gdLst>
                  <a:gd name="T0" fmla="*/ 381 w 554"/>
                  <a:gd name="T1" fmla="*/ 238 h 472"/>
                  <a:gd name="T2" fmla="*/ 533 w 554"/>
                  <a:gd name="T3" fmla="*/ 148 h 472"/>
                  <a:gd name="T4" fmla="*/ 554 w 554"/>
                  <a:gd name="T5" fmla="*/ 145 h 472"/>
                  <a:gd name="T6" fmla="*/ 494 w 554"/>
                  <a:gd name="T7" fmla="*/ 119 h 472"/>
                  <a:gd name="T8" fmla="*/ 388 w 554"/>
                  <a:gd name="T9" fmla="*/ 22 h 472"/>
                  <a:gd name="T10" fmla="*/ 384 w 554"/>
                  <a:gd name="T11" fmla="*/ 0 h 472"/>
                  <a:gd name="T12" fmla="*/ 301 w 554"/>
                  <a:gd name="T13" fmla="*/ 32 h 472"/>
                  <a:gd name="T14" fmla="*/ 213 w 554"/>
                  <a:gd name="T15" fmla="*/ 0 h 472"/>
                  <a:gd name="T16" fmla="*/ 211 w 554"/>
                  <a:gd name="T17" fmla="*/ 22 h 472"/>
                  <a:gd name="T18" fmla="*/ 106 w 554"/>
                  <a:gd name="T19" fmla="*/ 119 h 472"/>
                  <a:gd name="T20" fmla="*/ 0 w 554"/>
                  <a:gd name="T21" fmla="*/ 277 h 472"/>
                  <a:gd name="T22" fmla="*/ 0 w 554"/>
                  <a:gd name="T23" fmla="*/ 384 h 472"/>
                  <a:gd name="T24" fmla="*/ 301 w 554"/>
                  <a:gd name="T25" fmla="*/ 468 h 472"/>
                  <a:gd name="T26" fmla="*/ 324 w 554"/>
                  <a:gd name="T27" fmla="*/ 468 h 472"/>
                  <a:gd name="T28" fmla="*/ 324 w 554"/>
                  <a:gd name="T29" fmla="*/ 435 h 472"/>
                  <a:gd name="T30" fmla="*/ 381 w 554"/>
                  <a:gd name="T31" fmla="*/ 238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4" h="472">
                    <a:moveTo>
                      <a:pt x="381" y="238"/>
                    </a:moveTo>
                    <a:cubicBezTo>
                      <a:pt x="421" y="179"/>
                      <a:pt x="474" y="148"/>
                      <a:pt x="533" y="148"/>
                    </a:cubicBezTo>
                    <a:cubicBezTo>
                      <a:pt x="540" y="148"/>
                      <a:pt x="546" y="148"/>
                      <a:pt x="554" y="145"/>
                    </a:cubicBezTo>
                    <a:cubicBezTo>
                      <a:pt x="538" y="128"/>
                      <a:pt x="517" y="119"/>
                      <a:pt x="494" y="119"/>
                    </a:cubicBezTo>
                    <a:cubicBezTo>
                      <a:pt x="436" y="119"/>
                      <a:pt x="388" y="73"/>
                      <a:pt x="388" y="22"/>
                    </a:cubicBezTo>
                    <a:cubicBezTo>
                      <a:pt x="388" y="15"/>
                      <a:pt x="388" y="7"/>
                      <a:pt x="384" y="0"/>
                    </a:cubicBezTo>
                    <a:cubicBezTo>
                      <a:pt x="359" y="20"/>
                      <a:pt x="332" y="32"/>
                      <a:pt x="301" y="32"/>
                    </a:cubicBezTo>
                    <a:cubicBezTo>
                      <a:pt x="269" y="32"/>
                      <a:pt x="241" y="20"/>
                      <a:pt x="213" y="0"/>
                    </a:cubicBezTo>
                    <a:cubicBezTo>
                      <a:pt x="212" y="7"/>
                      <a:pt x="211" y="15"/>
                      <a:pt x="211" y="22"/>
                    </a:cubicBezTo>
                    <a:cubicBezTo>
                      <a:pt x="211" y="73"/>
                      <a:pt x="164" y="119"/>
                      <a:pt x="106" y="119"/>
                    </a:cubicBezTo>
                    <a:cubicBezTo>
                      <a:pt x="47" y="119"/>
                      <a:pt x="0" y="189"/>
                      <a:pt x="0" y="277"/>
                    </a:cubicBezTo>
                    <a:cubicBezTo>
                      <a:pt x="0" y="384"/>
                      <a:pt x="0" y="384"/>
                      <a:pt x="0" y="384"/>
                    </a:cubicBezTo>
                    <a:cubicBezTo>
                      <a:pt x="0" y="472"/>
                      <a:pt x="211" y="468"/>
                      <a:pt x="301" y="468"/>
                    </a:cubicBezTo>
                    <a:cubicBezTo>
                      <a:pt x="308" y="468"/>
                      <a:pt x="315" y="468"/>
                      <a:pt x="324" y="468"/>
                    </a:cubicBezTo>
                    <a:cubicBezTo>
                      <a:pt x="324" y="435"/>
                      <a:pt x="324" y="435"/>
                      <a:pt x="324" y="435"/>
                    </a:cubicBezTo>
                    <a:cubicBezTo>
                      <a:pt x="324" y="360"/>
                      <a:pt x="345" y="290"/>
                      <a:pt x="381" y="238"/>
                    </a:cubicBezTo>
                    <a:close/>
                  </a:path>
                </a:pathLst>
              </a:cu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21" name="Freeform 1235"/>
              <p:cNvSpPr>
                <a:spLocks/>
              </p:cNvSpPr>
              <p:nvPr/>
            </p:nvSpPr>
            <p:spPr bwMode="auto">
              <a:xfrm>
                <a:off x="4437063" y="3706813"/>
                <a:ext cx="709613" cy="795338"/>
              </a:xfrm>
              <a:custGeom>
                <a:avLst/>
                <a:gdLst>
                  <a:gd name="T0" fmla="*/ 19 w 361"/>
                  <a:gd name="T1" fmla="*/ 245 h 405"/>
                  <a:gd name="T2" fmla="*/ 26 w 361"/>
                  <a:gd name="T3" fmla="*/ 245 h 405"/>
                  <a:gd name="T4" fmla="*/ 181 w 361"/>
                  <a:gd name="T5" fmla="*/ 405 h 405"/>
                  <a:gd name="T6" fmla="*/ 333 w 361"/>
                  <a:gd name="T7" fmla="*/ 245 h 405"/>
                  <a:gd name="T8" fmla="*/ 341 w 361"/>
                  <a:gd name="T9" fmla="*/ 245 h 405"/>
                  <a:gd name="T10" fmla="*/ 361 w 361"/>
                  <a:gd name="T11" fmla="*/ 228 h 405"/>
                  <a:gd name="T12" fmla="*/ 361 w 361"/>
                  <a:gd name="T13" fmla="*/ 130 h 405"/>
                  <a:gd name="T14" fmla="*/ 341 w 361"/>
                  <a:gd name="T15" fmla="*/ 110 h 405"/>
                  <a:gd name="T16" fmla="*/ 333 w 361"/>
                  <a:gd name="T17" fmla="*/ 111 h 405"/>
                  <a:gd name="T18" fmla="*/ 326 w 361"/>
                  <a:gd name="T19" fmla="*/ 87 h 405"/>
                  <a:gd name="T20" fmla="*/ 321 w 361"/>
                  <a:gd name="T21" fmla="*/ 87 h 405"/>
                  <a:gd name="T22" fmla="*/ 158 w 361"/>
                  <a:gd name="T23" fmla="*/ 0 h 405"/>
                  <a:gd name="T24" fmla="*/ 114 w 361"/>
                  <a:gd name="T25" fmla="*/ 30 h 405"/>
                  <a:gd name="T26" fmla="*/ 34 w 361"/>
                  <a:gd name="T27" fmla="*/ 115 h 405"/>
                  <a:gd name="T28" fmla="*/ 20 w 361"/>
                  <a:gd name="T29" fmla="*/ 142 h 405"/>
                  <a:gd name="T30" fmla="*/ 19 w 361"/>
                  <a:gd name="T31" fmla="*/ 114 h 405"/>
                  <a:gd name="T32" fmla="*/ 19 w 361"/>
                  <a:gd name="T33" fmla="*/ 110 h 405"/>
                  <a:gd name="T34" fmla="*/ 0 w 361"/>
                  <a:gd name="T35" fmla="*/ 130 h 405"/>
                  <a:gd name="T36" fmla="*/ 0 w 361"/>
                  <a:gd name="T37" fmla="*/ 228 h 405"/>
                  <a:gd name="T38" fmla="*/ 19 w 361"/>
                  <a:gd name="T39" fmla="*/ 245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1" h="405">
                    <a:moveTo>
                      <a:pt x="19" y="245"/>
                    </a:moveTo>
                    <a:cubicBezTo>
                      <a:pt x="21" y="245"/>
                      <a:pt x="25" y="245"/>
                      <a:pt x="26" y="245"/>
                    </a:cubicBezTo>
                    <a:cubicBezTo>
                      <a:pt x="46" y="335"/>
                      <a:pt x="108" y="405"/>
                      <a:pt x="181" y="405"/>
                    </a:cubicBezTo>
                    <a:cubicBezTo>
                      <a:pt x="252" y="405"/>
                      <a:pt x="313" y="335"/>
                      <a:pt x="333" y="245"/>
                    </a:cubicBezTo>
                    <a:cubicBezTo>
                      <a:pt x="335" y="245"/>
                      <a:pt x="337" y="245"/>
                      <a:pt x="341" y="245"/>
                    </a:cubicBezTo>
                    <a:cubicBezTo>
                      <a:pt x="352" y="245"/>
                      <a:pt x="361" y="238"/>
                      <a:pt x="361" y="228"/>
                    </a:cubicBezTo>
                    <a:cubicBezTo>
                      <a:pt x="361" y="130"/>
                      <a:pt x="361" y="130"/>
                      <a:pt x="361" y="130"/>
                    </a:cubicBezTo>
                    <a:cubicBezTo>
                      <a:pt x="361" y="119"/>
                      <a:pt x="352" y="110"/>
                      <a:pt x="341" y="110"/>
                    </a:cubicBezTo>
                    <a:cubicBezTo>
                      <a:pt x="337" y="110"/>
                      <a:pt x="335" y="110"/>
                      <a:pt x="333" y="111"/>
                    </a:cubicBezTo>
                    <a:cubicBezTo>
                      <a:pt x="331" y="101"/>
                      <a:pt x="327" y="94"/>
                      <a:pt x="326" y="87"/>
                    </a:cubicBezTo>
                    <a:cubicBezTo>
                      <a:pt x="321" y="87"/>
                      <a:pt x="321" y="87"/>
                      <a:pt x="321" y="87"/>
                    </a:cubicBezTo>
                    <a:cubicBezTo>
                      <a:pt x="238" y="83"/>
                      <a:pt x="180" y="27"/>
                      <a:pt x="158" y="0"/>
                    </a:cubicBezTo>
                    <a:cubicBezTo>
                      <a:pt x="150" y="10"/>
                      <a:pt x="139" y="21"/>
                      <a:pt x="114" y="30"/>
                    </a:cubicBezTo>
                    <a:cubicBezTo>
                      <a:pt x="72" y="46"/>
                      <a:pt x="34" y="115"/>
                      <a:pt x="34" y="115"/>
                    </a:cubicBezTo>
                    <a:cubicBezTo>
                      <a:pt x="20" y="142"/>
                      <a:pt x="20" y="142"/>
                      <a:pt x="20" y="142"/>
                    </a:cubicBezTo>
                    <a:cubicBezTo>
                      <a:pt x="19" y="114"/>
                      <a:pt x="19" y="114"/>
                      <a:pt x="19" y="114"/>
                    </a:cubicBezTo>
                    <a:cubicBezTo>
                      <a:pt x="19" y="110"/>
                      <a:pt x="19" y="110"/>
                      <a:pt x="19" y="110"/>
                    </a:cubicBezTo>
                    <a:cubicBezTo>
                      <a:pt x="9" y="110"/>
                      <a:pt x="0" y="119"/>
                      <a:pt x="0" y="130"/>
                    </a:cubicBezTo>
                    <a:cubicBezTo>
                      <a:pt x="0" y="228"/>
                      <a:pt x="0" y="228"/>
                      <a:pt x="0" y="228"/>
                    </a:cubicBezTo>
                    <a:cubicBezTo>
                      <a:pt x="0" y="238"/>
                      <a:pt x="9" y="245"/>
                      <a:pt x="19" y="245"/>
                    </a:cubicBezTo>
                    <a:close/>
                  </a:path>
                </a:pathLst>
              </a:cu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22" name="Freeform 1236"/>
              <p:cNvSpPr>
                <a:spLocks/>
              </p:cNvSpPr>
              <p:nvPr/>
            </p:nvSpPr>
            <p:spPr bwMode="auto">
              <a:xfrm>
                <a:off x="4475163" y="3597275"/>
                <a:ext cx="614363" cy="315913"/>
              </a:xfrm>
              <a:custGeom>
                <a:avLst/>
                <a:gdLst>
                  <a:gd name="T0" fmla="*/ 15 w 313"/>
                  <a:gd name="T1" fmla="*/ 139 h 161"/>
                  <a:gd name="T2" fmla="*/ 19 w 313"/>
                  <a:gd name="T3" fmla="*/ 134 h 161"/>
                  <a:gd name="T4" fmla="*/ 16 w 313"/>
                  <a:gd name="T5" fmla="*/ 139 h 161"/>
                  <a:gd name="T6" fmla="*/ 90 w 313"/>
                  <a:gd name="T7" fmla="*/ 71 h 161"/>
                  <a:gd name="T8" fmla="*/ 136 w 313"/>
                  <a:gd name="T9" fmla="*/ 34 h 161"/>
                  <a:gd name="T10" fmla="*/ 296 w 313"/>
                  <a:gd name="T11" fmla="*/ 125 h 161"/>
                  <a:gd name="T12" fmla="*/ 301 w 313"/>
                  <a:gd name="T13" fmla="*/ 125 h 161"/>
                  <a:gd name="T14" fmla="*/ 301 w 313"/>
                  <a:gd name="T15" fmla="*/ 126 h 161"/>
                  <a:gd name="T16" fmla="*/ 313 w 313"/>
                  <a:gd name="T17" fmla="*/ 126 h 161"/>
                  <a:gd name="T18" fmla="*/ 313 w 313"/>
                  <a:gd name="T19" fmla="*/ 125 h 161"/>
                  <a:gd name="T20" fmla="*/ 277 w 313"/>
                  <a:gd name="T21" fmla="*/ 43 h 161"/>
                  <a:gd name="T22" fmla="*/ 167 w 313"/>
                  <a:gd name="T23" fmla="*/ 0 h 161"/>
                  <a:gd name="T24" fmla="*/ 147 w 313"/>
                  <a:gd name="T25" fmla="*/ 3 h 161"/>
                  <a:gd name="T26" fmla="*/ 40 w 313"/>
                  <a:gd name="T27" fmla="*/ 50 h 161"/>
                  <a:gd name="T28" fmla="*/ 0 w 313"/>
                  <a:gd name="T29" fmla="*/ 157 h 161"/>
                  <a:gd name="T30" fmla="*/ 4 w 313"/>
                  <a:gd name="T31" fmla="*/ 161 h 161"/>
                  <a:gd name="T32" fmla="*/ 15 w 313"/>
                  <a:gd name="T33" fmla="*/ 139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3" h="161">
                    <a:moveTo>
                      <a:pt x="15" y="139"/>
                    </a:moveTo>
                    <a:cubicBezTo>
                      <a:pt x="15" y="139"/>
                      <a:pt x="16" y="136"/>
                      <a:pt x="19" y="134"/>
                    </a:cubicBezTo>
                    <a:cubicBezTo>
                      <a:pt x="16" y="139"/>
                      <a:pt x="16" y="139"/>
                      <a:pt x="16" y="139"/>
                    </a:cubicBezTo>
                    <a:cubicBezTo>
                      <a:pt x="33" y="113"/>
                      <a:pt x="61" y="82"/>
                      <a:pt x="90" y="71"/>
                    </a:cubicBezTo>
                    <a:cubicBezTo>
                      <a:pt x="129" y="57"/>
                      <a:pt x="136" y="36"/>
                      <a:pt x="136" y="34"/>
                    </a:cubicBezTo>
                    <a:cubicBezTo>
                      <a:pt x="136" y="36"/>
                      <a:pt x="199" y="119"/>
                      <a:pt x="296" y="125"/>
                    </a:cubicBezTo>
                    <a:cubicBezTo>
                      <a:pt x="301" y="125"/>
                      <a:pt x="301" y="125"/>
                      <a:pt x="301" y="125"/>
                    </a:cubicBezTo>
                    <a:cubicBezTo>
                      <a:pt x="301" y="126"/>
                      <a:pt x="301" y="126"/>
                      <a:pt x="301" y="126"/>
                    </a:cubicBezTo>
                    <a:cubicBezTo>
                      <a:pt x="305" y="126"/>
                      <a:pt x="308" y="126"/>
                      <a:pt x="313" y="126"/>
                    </a:cubicBezTo>
                    <a:cubicBezTo>
                      <a:pt x="313" y="125"/>
                      <a:pt x="313" y="125"/>
                      <a:pt x="313" y="125"/>
                    </a:cubicBezTo>
                    <a:cubicBezTo>
                      <a:pt x="312" y="110"/>
                      <a:pt x="306" y="71"/>
                      <a:pt x="277" y="43"/>
                    </a:cubicBezTo>
                    <a:cubicBezTo>
                      <a:pt x="251" y="15"/>
                      <a:pt x="213" y="0"/>
                      <a:pt x="167" y="0"/>
                    </a:cubicBezTo>
                    <a:cubicBezTo>
                      <a:pt x="161" y="0"/>
                      <a:pt x="154" y="3"/>
                      <a:pt x="147" y="3"/>
                    </a:cubicBezTo>
                    <a:cubicBezTo>
                      <a:pt x="145" y="3"/>
                      <a:pt x="82" y="4"/>
                      <a:pt x="40" y="50"/>
                    </a:cubicBezTo>
                    <a:cubicBezTo>
                      <a:pt x="13" y="76"/>
                      <a:pt x="0" y="113"/>
                      <a:pt x="0" y="157"/>
                    </a:cubicBezTo>
                    <a:cubicBezTo>
                      <a:pt x="1" y="157"/>
                      <a:pt x="2" y="157"/>
                      <a:pt x="4" y="161"/>
                    </a:cubicBezTo>
                    <a:lnTo>
                      <a:pt x="15" y="139"/>
                    </a:lnTo>
                    <a:close/>
                  </a:path>
                </a:pathLst>
              </a:cu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grpSp>
        <p:grpSp>
          <p:nvGrpSpPr>
            <p:cNvPr id="26" name="组合 25"/>
            <p:cNvGrpSpPr/>
            <p:nvPr/>
          </p:nvGrpSpPr>
          <p:grpSpPr>
            <a:xfrm>
              <a:off x="648000" y="2520000"/>
              <a:ext cx="540000" cy="540000"/>
              <a:chOff x="7274206" y="1633070"/>
              <a:chExt cx="593725" cy="593725"/>
            </a:xfrm>
            <a:solidFill>
              <a:sysClr val="window" lastClr="FFFFFF"/>
            </a:solidFill>
          </p:grpSpPr>
          <p:sp>
            <p:nvSpPr>
              <p:cNvPr id="27" name="Freeform 44"/>
              <p:cNvSpPr>
                <a:spLocks noEditPoints="1"/>
              </p:cNvSpPr>
              <p:nvPr/>
            </p:nvSpPr>
            <p:spPr bwMode="auto">
              <a:xfrm>
                <a:off x="7274206" y="1633070"/>
                <a:ext cx="593725" cy="593725"/>
              </a:xfrm>
              <a:custGeom>
                <a:avLst/>
                <a:gdLst>
                  <a:gd name="T0" fmla="*/ 84 w 168"/>
                  <a:gd name="T1" fmla="*/ 0 h 168"/>
                  <a:gd name="T2" fmla="*/ 0 w 168"/>
                  <a:gd name="T3" fmla="*/ 84 h 168"/>
                  <a:gd name="T4" fmla="*/ 6 w 168"/>
                  <a:gd name="T5" fmla="*/ 114 h 168"/>
                  <a:gd name="T6" fmla="*/ 9 w 168"/>
                  <a:gd name="T7" fmla="*/ 121 h 168"/>
                  <a:gd name="T8" fmla="*/ 38 w 168"/>
                  <a:gd name="T9" fmla="*/ 154 h 168"/>
                  <a:gd name="T10" fmla="*/ 44 w 168"/>
                  <a:gd name="T11" fmla="*/ 158 h 168"/>
                  <a:gd name="T12" fmla="*/ 84 w 168"/>
                  <a:gd name="T13" fmla="*/ 168 h 168"/>
                  <a:gd name="T14" fmla="*/ 124 w 168"/>
                  <a:gd name="T15" fmla="*/ 158 h 168"/>
                  <a:gd name="T16" fmla="*/ 130 w 168"/>
                  <a:gd name="T17" fmla="*/ 154 h 168"/>
                  <a:gd name="T18" fmla="*/ 159 w 168"/>
                  <a:gd name="T19" fmla="*/ 121 h 168"/>
                  <a:gd name="T20" fmla="*/ 162 w 168"/>
                  <a:gd name="T21" fmla="*/ 114 h 168"/>
                  <a:gd name="T22" fmla="*/ 168 w 168"/>
                  <a:gd name="T23" fmla="*/ 84 h 168"/>
                  <a:gd name="T24" fmla="*/ 84 w 168"/>
                  <a:gd name="T25" fmla="*/ 0 h 168"/>
                  <a:gd name="T26" fmla="*/ 49 w 168"/>
                  <a:gd name="T27" fmla="*/ 147 h 168"/>
                  <a:gd name="T28" fmla="*/ 18 w 168"/>
                  <a:gd name="T29" fmla="*/ 112 h 168"/>
                  <a:gd name="T30" fmla="*/ 30 w 168"/>
                  <a:gd name="T31" fmla="*/ 108 h 168"/>
                  <a:gd name="T32" fmla="*/ 54 w 168"/>
                  <a:gd name="T33" fmla="*/ 132 h 168"/>
                  <a:gd name="T34" fmla="*/ 49 w 168"/>
                  <a:gd name="T35" fmla="*/ 147 h 168"/>
                  <a:gd name="T36" fmla="*/ 119 w 168"/>
                  <a:gd name="T37" fmla="*/ 147 h 168"/>
                  <a:gd name="T38" fmla="*/ 114 w 168"/>
                  <a:gd name="T39" fmla="*/ 132 h 168"/>
                  <a:gd name="T40" fmla="*/ 138 w 168"/>
                  <a:gd name="T41" fmla="*/ 108 h 168"/>
                  <a:gd name="T42" fmla="*/ 150 w 168"/>
                  <a:gd name="T43" fmla="*/ 112 h 168"/>
                  <a:gd name="T44" fmla="*/ 119 w 168"/>
                  <a:gd name="T45" fmla="*/ 147 h 168"/>
                  <a:gd name="T46" fmla="*/ 153 w 168"/>
                  <a:gd name="T47" fmla="*/ 106 h 168"/>
                  <a:gd name="T48" fmla="*/ 138 w 168"/>
                  <a:gd name="T49" fmla="*/ 102 h 168"/>
                  <a:gd name="T50" fmla="*/ 108 w 168"/>
                  <a:gd name="T51" fmla="*/ 132 h 168"/>
                  <a:gd name="T52" fmla="*/ 114 w 168"/>
                  <a:gd name="T53" fmla="*/ 149 h 168"/>
                  <a:gd name="T54" fmla="*/ 84 w 168"/>
                  <a:gd name="T55" fmla="*/ 156 h 168"/>
                  <a:gd name="T56" fmla="*/ 54 w 168"/>
                  <a:gd name="T57" fmla="*/ 149 h 168"/>
                  <a:gd name="T58" fmla="*/ 60 w 168"/>
                  <a:gd name="T59" fmla="*/ 132 h 168"/>
                  <a:gd name="T60" fmla="*/ 30 w 168"/>
                  <a:gd name="T61" fmla="*/ 102 h 168"/>
                  <a:gd name="T62" fmla="*/ 15 w 168"/>
                  <a:gd name="T63" fmla="*/ 106 h 168"/>
                  <a:gd name="T64" fmla="*/ 12 w 168"/>
                  <a:gd name="T65" fmla="*/ 84 h 168"/>
                  <a:gd name="T66" fmla="*/ 84 w 168"/>
                  <a:gd name="T67" fmla="*/ 12 h 168"/>
                  <a:gd name="T68" fmla="*/ 156 w 168"/>
                  <a:gd name="T69" fmla="*/ 84 h 168"/>
                  <a:gd name="T70" fmla="*/ 153 w 168"/>
                  <a:gd name="T71" fmla="*/ 106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8" h="168">
                    <a:moveTo>
                      <a:pt x="84" y="0"/>
                    </a:moveTo>
                    <a:cubicBezTo>
                      <a:pt x="38" y="0"/>
                      <a:pt x="0" y="38"/>
                      <a:pt x="0" y="84"/>
                    </a:cubicBezTo>
                    <a:cubicBezTo>
                      <a:pt x="0" y="95"/>
                      <a:pt x="2" y="105"/>
                      <a:pt x="6" y="114"/>
                    </a:cubicBezTo>
                    <a:cubicBezTo>
                      <a:pt x="7" y="117"/>
                      <a:pt x="8" y="119"/>
                      <a:pt x="9" y="121"/>
                    </a:cubicBezTo>
                    <a:cubicBezTo>
                      <a:pt x="15" y="135"/>
                      <a:pt x="26" y="146"/>
                      <a:pt x="38" y="154"/>
                    </a:cubicBezTo>
                    <a:cubicBezTo>
                      <a:pt x="40" y="156"/>
                      <a:pt x="42" y="157"/>
                      <a:pt x="44" y="158"/>
                    </a:cubicBezTo>
                    <a:cubicBezTo>
                      <a:pt x="56" y="164"/>
                      <a:pt x="70" y="168"/>
                      <a:pt x="84" y="168"/>
                    </a:cubicBezTo>
                    <a:cubicBezTo>
                      <a:pt x="98" y="168"/>
                      <a:pt x="112" y="164"/>
                      <a:pt x="124" y="158"/>
                    </a:cubicBezTo>
                    <a:cubicBezTo>
                      <a:pt x="126" y="157"/>
                      <a:pt x="128" y="156"/>
                      <a:pt x="130" y="154"/>
                    </a:cubicBezTo>
                    <a:cubicBezTo>
                      <a:pt x="142" y="146"/>
                      <a:pt x="153" y="135"/>
                      <a:pt x="159" y="121"/>
                    </a:cubicBezTo>
                    <a:cubicBezTo>
                      <a:pt x="160" y="119"/>
                      <a:pt x="161" y="117"/>
                      <a:pt x="162" y="114"/>
                    </a:cubicBezTo>
                    <a:cubicBezTo>
                      <a:pt x="166" y="105"/>
                      <a:pt x="168" y="95"/>
                      <a:pt x="168" y="84"/>
                    </a:cubicBezTo>
                    <a:cubicBezTo>
                      <a:pt x="168" y="38"/>
                      <a:pt x="130" y="0"/>
                      <a:pt x="84" y="0"/>
                    </a:cubicBezTo>
                    <a:moveTo>
                      <a:pt x="49" y="147"/>
                    </a:moveTo>
                    <a:cubicBezTo>
                      <a:pt x="35" y="139"/>
                      <a:pt x="24" y="127"/>
                      <a:pt x="18" y="112"/>
                    </a:cubicBezTo>
                    <a:cubicBezTo>
                      <a:pt x="21" y="109"/>
                      <a:pt x="25" y="108"/>
                      <a:pt x="30" y="108"/>
                    </a:cubicBezTo>
                    <a:cubicBezTo>
                      <a:pt x="43" y="108"/>
                      <a:pt x="54" y="119"/>
                      <a:pt x="54" y="132"/>
                    </a:cubicBezTo>
                    <a:cubicBezTo>
                      <a:pt x="54" y="138"/>
                      <a:pt x="52" y="143"/>
                      <a:pt x="49" y="147"/>
                    </a:cubicBezTo>
                    <a:moveTo>
                      <a:pt x="119" y="147"/>
                    </a:moveTo>
                    <a:cubicBezTo>
                      <a:pt x="116" y="143"/>
                      <a:pt x="114" y="138"/>
                      <a:pt x="114" y="132"/>
                    </a:cubicBezTo>
                    <a:cubicBezTo>
                      <a:pt x="114" y="119"/>
                      <a:pt x="125" y="108"/>
                      <a:pt x="138" y="108"/>
                    </a:cubicBezTo>
                    <a:cubicBezTo>
                      <a:pt x="143" y="108"/>
                      <a:pt x="147" y="109"/>
                      <a:pt x="150" y="112"/>
                    </a:cubicBezTo>
                    <a:cubicBezTo>
                      <a:pt x="144" y="127"/>
                      <a:pt x="133" y="139"/>
                      <a:pt x="119" y="147"/>
                    </a:cubicBezTo>
                    <a:moveTo>
                      <a:pt x="153" y="106"/>
                    </a:moveTo>
                    <a:cubicBezTo>
                      <a:pt x="148" y="103"/>
                      <a:pt x="143" y="102"/>
                      <a:pt x="138" y="102"/>
                    </a:cubicBezTo>
                    <a:cubicBezTo>
                      <a:pt x="121" y="102"/>
                      <a:pt x="108" y="115"/>
                      <a:pt x="108" y="132"/>
                    </a:cubicBezTo>
                    <a:cubicBezTo>
                      <a:pt x="108" y="139"/>
                      <a:pt x="110" y="145"/>
                      <a:pt x="114" y="149"/>
                    </a:cubicBezTo>
                    <a:cubicBezTo>
                      <a:pt x="105" y="154"/>
                      <a:pt x="95" y="156"/>
                      <a:pt x="84" y="156"/>
                    </a:cubicBezTo>
                    <a:cubicBezTo>
                      <a:pt x="73" y="156"/>
                      <a:pt x="63" y="154"/>
                      <a:pt x="54" y="149"/>
                    </a:cubicBezTo>
                    <a:cubicBezTo>
                      <a:pt x="58" y="145"/>
                      <a:pt x="60" y="139"/>
                      <a:pt x="60" y="132"/>
                    </a:cubicBezTo>
                    <a:cubicBezTo>
                      <a:pt x="60" y="115"/>
                      <a:pt x="47" y="102"/>
                      <a:pt x="30" y="102"/>
                    </a:cubicBezTo>
                    <a:cubicBezTo>
                      <a:pt x="25" y="102"/>
                      <a:pt x="20" y="103"/>
                      <a:pt x="15" y="106"/>
                    </a:cubicBezTo>
                    <a:cubicBezTo>
                      <a:pt x="13" y="99"/>
                      <a:pt x="12" y="92"/>
                      <a:pt x="12" y="84"/>
                    </a:cubicBezTo>
                    <a:cubicBezTo>
                      <a:pt x="12" y="44"/>
                      <a:pt x="44" y="12"/>
                      <a:pt x="84" y="12"/>
                    </a:cubicBezTo>
                    <a:cubicBezTo>
                      <a:pt x="124" y="12"/>
                      <a:pt x="156" y="44"/>
                      <a:pt x="156" y="84"/>
                    </a:cubicBezTo>
                    <a:cubicBezTo>
                      <a:pt x="156" y="92"/>
                      <a:pt x="155" y="99"/>
                      <a:pt x="153" y="10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28" name="Oval 45"/>
              <p:cNvSpPr>
                <a:spLocks noChangeArrowheads="1"/>
              </p:cNvSpPr>
              <p:nvPr/>
            </p:nvSpPr>
            <p:spPr bwMode="auto">
              <a:xfrm>
                <a:off x="7548844" y="1717208"/>
                <a:ext cx="42863"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29" name="Freeform 46"/>
              <p:cNvSpPr>
                <a:spLocks/>
              </p:cNvSpPr>
              <p:nvPr/>
            </p:nvSpPr>
            <p:spPr bwMode="auto">
              <a:xfrm>
                <a:off x="7640919" y="1739433"/>
                <a:ext cx="49213" cy="49213"/>
              </a:xfrm>
              <a:custGeom>
                <a:avLst/>
                <a:gdLst>
                  <a:gd name="T0" fmla="*/ 10 w 14"/>
                  <a:gd name="T1" fmla="*/ 2 h 14"/>
                  <a:gd name="T2" fmla="*/ 2 w 14"/>
                  <a:gd name="T3" fmla="*/ 4 h 14"/>
                  <a:gd name="T4" fmla="*/ 4 w 14"/>
                  <a:gd name="T5" fmla="*/ 12 h 14"/>
                  <a:gd name="T6" fmla="*/ 12 w 14"/>
                  <a:gd name="T7" fmla="*/ 10 h 14"/>
                  <a:gd name="T8" fmla="*/ 10 w 14"/>
                  <a:gd name="T9" fmla="*/ 2 h 14"/>
                </a:gdLst>
                <a:ahLst/>
                <a:cxnLst>
                  <a:cxn ang="0">
                    <a:pos x="T0" y="T1"/>
                  </a:cxn>
                  <a:cxn ang="0">
                    <a:pos x="T2" y="T3"/>
                  </a:cxn>
                  <a:cxn ang="0">
                    <a:pos x="T4" y="T5"/>
                  </a:cxn>
                  <a:cxn ang="0">
                    <a:pos x="T6" y="T7"/>
                  </a:cxn>
                  <a:cxn ang="0">
                    <a:pos x="T8" y="T9"/>
                  </a:cxn>
                </a:cxnLst>
                <a:rect l="0" t="0" r="r" b="b"/>
                <a:pathLst>
                  <a:path w="14" h="14">
                    <a:moveTo>
                      <a:pt x="10" y="2"/>
                    </a:moveTo>
                    <a:cubicBezTo>
                      <a:pt x="7" y="0"/>
                      <a:pt x="3" y="1"/>
                      <a:pt x="2" y="4"/>
                    </a:cubicBezTo>
                    <a:cubicBezTo>
                      <a:pt x="0" y="7"/>
                      <a:pt x="1" y="11"/>
                      <a:pt x="4" y="12"/>
                    </a:cubicBezTo>
                    <a:cubicBezTo>
                      <a:pt x="7" y="14"/>
                      <a:pt x="11" y="13"/>
                      <a:pt x="12" y="10"/>
                    </a:cubicBezTo>
                    <a:cubicBezTo>
                      <a:pt x="14" y="7"/>
                      <a:pt x="13" y="4"/>
                      <a:pt x="10"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30" name="Freeform 47"/>
              <p:cNvSpPr>
                <a:spLocks/>
              </p:cNvSpPr>
              <p:nvPr/>
            </p:nvSpPr>
            <p:spPr bwMode="auto">
              <a:xfrm>
                <a:off x="7712356" y="1809283"/>
                <a:ext cx="49213" cy="50800"/>
              </a:xfrm>
              <a:custGeom>
                <a:avLst/>
                <a:gdLst>
                  <a:gd name="T0" fmla="*/ 4 w 14"/>
                  <a:gd name="T1" fmla="*/ 2 h 14"/>
                  <a:gd name="T2" fmla="*/ 2 w 14"/>
                  <a:gd name="T3" fmla="*/ 10 h 14"/>
                  <a:gd name="T4" fmla="*/ 10 w 14"/>
                  <a:gd name="T5" fmla="*/ 12 h 14"/>
                  <a:gd name="T6" fmla="*/ 12 w 14"/>
                  <a:gd name="T7" fmla="*/ 4 h 14"/>
                  <a:gd name="T8" fmla="*/ 4 w 14"/>
                  <a:gd name="T9" fmla="*/ 2 h 14"/>
                </a:gdLst>
                <a:ahLst/>
                <a:cxnLst>
                  <a:cxn ang="0">
                    <a:pos x="T0" y="T1"/>
                  </a:cxn>
                  <a:cxn ang="0">
                    <a:pos x="T2" y="T3"/>
                  </a:cxn>
                  <a:cxn ang="0">
                    <a:pos x="T4" y="T5"/>
                  </a:cxn>
                  <a:cxn ang="0">
                    <a:pos x="T6" y="T7"/>
                  </a:cxn>
                  <a:cxn ang="0">
                    <a:pos x="T8" y="T9"/>
                  </a:cxn>
                </a:cxnLst>
                <a:rect l="0" t="0" r="r" b="b"/>
                <a:pathLst>
                  <a:path w="14" h="14">
                    <a:moveTo>
                      <a:pt x="4" y="2"/>
                    </a:moveTo>
                    <a:cubicBezTo>
                      <a:pt x="1" y="3"/>
                      <a:pt x="0" y="7"/>
                      <a:pt x="2" y="10"/>
                    </a:cubicBezTo>
                    <a:cubicBezTo>
                      <a:pt x="3" y="13"/>
                      <a:pt x="7" y="14"/>
                      <a:pt x="10" y="12"/>
                    </a:cubicBezTo>
                    <a:cubicBezTo>
                      <a:pt x="13" y="11"/>
                      <a:pt x="14" y="7"/>
                      <a:pt x="12" y="4"/>
                    </a:cubicBezTo>
                    <a:cubicBezTo>
                      <a:pt x="10" y="1"/>
                      <a:pt x="7" y="0"/>
                      <a:pt x="4"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31" name="Oval 48"/>
              <p:cNvSpPr>
                <a:spLocks noChangeArrowheads="1"/>
              </p:cNvSpPr>
              <p:nvPr/>
            </p:nvSpPr>
            <p:spPr bwMode="auto">
              <a:xfrm>
                <a:off x="7740931" y="1909295"/>
                <a:ext cx="41275"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32" name="Freeform 49"/>
              <p:cNvSpPr>
                <a:spLocks/>
              </p:cNvSpPr>
              <p:nvPr/>
            </p:nvSpPr>
            <p:spPr bwMode="auto">
              <a:xfrm>
                <a:off x="7450419" y="1739433"/>
                <a:ext cx="49213" cy="49213"/>
              </a:xfrm>
              <a:custGeom>
                <a:avLst/>
                <a:gdLst>
                  <a:gd name="T0" fmla="*/ 12 w 14"/>
                  <a:gd name="T1" fmla="*/ 4 h 14"/>
                  <a:gd name="T2" fmla="*/ 4 w 14"/>
                  <a:gd name="T3" fmla="*/ 2 h 14"/>
                  <a:gd name="T4" fmla="*/ 2 w 14"/>
                  <a:gd name="T5" fmla="*/ 10 h 14"/>
                  <a:gd name="T6" fmla="*/ 10 w 14"/>
                  <a:gd name="T7" fmla="*/ 12 h 14"/>
                  <a:gd name="T8" fmla="*/ 12 w 14"/>
                  <a:gd name="T9" fmla="*/ 4 h 14"/>
                </a:gdLst>
                <a:ahLst/>
                <a:cxnLst>
                  <a:cxn ang="0">
                    <a:pos x="T0" y="T1"/>
                  </a:cxn>
                  <a:cxn ang="0">
                    <a:pos x="T2" y="T3"/>
                  </a:cxn>
                  <a:cxn ang="0">
                    <a:pos x="T4" y="T5"/>
                  </a:cxn>
                  <a:cxn ang="0">
                    <a:pos x="T6" y="T7"/>
                  </a:cxn>
                  <a:cxn ang="0">
                    <a:pos x="T8" y="T9"/>
                  </a:cxn>
                </a:cxnLst>
                <a:rect l="0" t="0" r="r" b="b"/>
                <a:pathLst>
                  <a:path w="14" h="14">
                    <a:moveTo>
                      <a:pt x="12" y="4"/>
                    </a:moveTo>
                    <a:cubicBezTo>
                      <a:pt x="11" y="1"/>
                      <a:pt x="7" y="0"/>
                      <a:pt x="4" y="2"/>
                    </a:cubicBezTo>
                    <a:cubicBezTo>
                      <a:pt x="1" y="4"/>
                      <a:pt x="0" y="7"/>
                      <a:pt x="2" y="10"/>
                    </a:cubicBezTo>
                    <a:cubicBezTo>
                      <a:pt x="3" y="13"/>
                      <a:pt x="7" y="14"/>
                      <a:pt x="10" y="12"/>
                    </a:cubicBezTo>
                    <a:cubicBezTo>
                      <a:pt x="13" y="11"/>
                      <a:pt x="14" y="7"/>
                      <a:pt x="12"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33" name="Freeform 50"/>
              <p:cNvSpPr>
                <a:spLocks/>
              </p:cNvSpPr>
              <p:nvPr/>
            </p:nvSpPr>
            <p:spPr bwMode="auto">
              <a:xfrm>
                <a:off x="7378981" y="1809283"/>
                <a:ext cx="50800" cy="50800"/>
              </a:xfrm>
              <a:custGeom>
                <a:avLst/>
                <a:gdLst>
                  <a:gd name="T0" fmla="*/ 10 w 14"/>
                  <a:gd name="T1" fmla="*/ 2 h 14"/>
                  <a:gd name="T2" fmla="*/ 2 w 14"/>
                  <a:gd name="T3" fmla="*/ 4 h 14"/>
                  <a:gd name="T4" fmla="*/ 4 w 14"/>
                  <a:gd name="T5" fmla="*/ 12 h 14"/>
                  <a:gd name="T6" fmla="*/ 12 w 14"/>
                  <a:gd name="T7" fmla="*/ 10 h 14"/>
                  <a:gd name="T8" fmla="*/ 10 w 14"/>
                  <a:gd name="T9" fmla="*/ 2 h 14"/>
                </a:gdLst>
                <a:ahLst/>
                <a:cxnLst>
                  <a:cxn ang="0">
                    <a:pos x="T0" y="T1"/>
                  </a:cxn>
                  <a:cxn ang="0">
                    <a:pos x="T2" y="T3"/>
                  </a:cxn>
                  <a:cxn ang="0">
                    <a:pos x="T4" y="T5"/>
                  </a:cxn>
                  <a:cxn ang="0">
                    <a:pos x="T6" y="T7"/>
                  </a:cxn>
                  <a:cxn ang="0">
                    <a:pos x="T8" y="T9"/>
                  </a:cxn>
                </a:cxnLst>
                <a:rect l="0" t="0" r="r" b="b"/>
                <a:pathLst>
                  <a:path w="14" h="14">
                    <a:moveTo>
                      <a:pt x="10" y="2"/>
                    </a:moveTo>
                    <a:cubicBezTo>
                      <a:pt x="7" y="0"/>
                      <a:pt x="4" y="1"/>
                      <a:pt x="2" y="4"/>
                    </a:cubicBezTo>
                    <a:cubicBezTo>
                      <a:pt x="0" y="7"/>
                      <a:pt x="1" y="11"/>
                      <a:pt x="4" y="12"/>
                    </a:cubicBezTo>
                    <a:cubicBezTo>
                      <a:pt x="7" y="14"/>
                      <a:pt x="11" y="13"/>
                      <a:pt x="12" y="10"/>
                    </a:cubicBezTo>
                    <a:cubicBezTo>
                      <a:pt x="14" y="7"/>
                      <a:pt x="13" y="3"/>
                      <a:pt x="10"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34" name="Oval 51"/>
              <p:cNvSpPr>
                <a:spLocks noChangeArrowheads="1"/>
              </p:cNvSpPr>
              <p:nvPr/>
            </p:nvSpPr>
            <p:spPr bwMode="auto">
              <a:xfrm>
                <a:off x="7358344" y="1909295"/>
                <a:ext cx="42863"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35" name="Freeform 52"/>
              <p:cNvSpPr>
                <a:spLocks/>
              </p:cNvSpPr>
              <p:nvPr/>
            </p:nvSpPr>
            <p:spPr bwMode="auto">
              <a:xfrm>
                <a:off x="7490106" y="1826745"/>
                <a:ext cx="122238" cy="166688"/>
              </a:xfrm>
              <a:custGeom>
                <a:avLst/>
                <a:gdLst>
                  <a:gd name="T0" fmla="*/ 24 w 35"/>
                  <a:gd name="T1" fmla="*/ 23 h 47"/>
                  <a:gd name="T2" fmla="*/ 0 w 35"/>
                  <a:gd name="T3" fmla="*/ 0 h 47"/>
                  <a:gd name="T4" fmla="*/ 12 w 35"/>
                  <a:gd name="T5" fmla="*/ 31 h 47"/>
                  <a:gd name="T6" fmla="*/ 11 w 35"/>
                  <a:gd name="T7" fmla="*/ 35 h 47"/>
                  <a:gd name="T8" fmla="*/ 23 w 35"/>
                  <a:gd name="T9" fmla="*/ 47 h 47"/>
                  <a:gd name="T10" fmla="*/ 29 w 35"/>
                  <a:gd name="T11" fmla="*/ 45 h 47"/>
                  <a:gd name="T12" fmla="*/ 30 w 35"/>
                  <a:gd name="T13" fmla="*/ 45 h 47"/>
                  <a:gd name="T14" fmla="*/ 30 w 35"/>
                  <a:gd name="T15" fmla="*/ 45 h 47"/>
                  <a:gd name="T16" fmla="*/ 35 w 35"/>
                  <a:gd name="T17" fmla="*/ 35 h 47"/>
                  <a:gd name="T18" fmla="*/ 24 w 35"/>
                  <a:gd name="T19" fmla="*/ 2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47">
                    <a:moveTo>
                      <a:pt x="24" y="23"/>
                    </a:moveTo>
                    <a:cubicBezTo>
                      <a:pt x="14" y="11"/>
                      <a:pt x="0" y="0"/>
                      <a:pt x="0" y="0"/>
                    </a:cubicBezTo>
                    <a:cubicBezTo>
                      <a:pt x="0" y="0"/>
                      <a:pt x="5" y="18"/>
                      <a:pt x="12" y="31"/>
                    </a:cubicBezTo>
                    <a:cubicBezTo>
                      <a:pt x="11" y="33"/>
                      <a:pt x="11" y="34"/>
                      <a:pt x="11" y="35"/>
                    </a:cubicBezTo>
                    <a:cubicBezTo>
                      <a:pt x="11" y="42"/>
                      <a:pt x="16" y="47"/>
                      <a:pt x="23" y="47"/>
                    </a:cubicBezTo>
                    <a:cubicBezTo>
                      <a:pt x="25" y="47"/>
                      <a:pt x="27" y="46"/>
                      <a:pt x="29" y="45"/>
                    </a:cubicBezTo>
                    <a:cubicBezTo>
                      <a:pt x="29" y="45"/>
                      <a:pt x="30" y="45"/>
                      <a:pt x="30" y="45"/>
                    </a:cubicBezTo>
                    <a:cubicBezTo>
                      <a:pt x="30" y="45"/>
                      <a:pt x="30" y="45"/>
                      <a:pt x="30" y="45"/>
                    </a:cubicBezTo>
                    <a:cubicBezTo>
                      <a:pt x="33" y="43"/>
                      <a:pt x="35" y="39"/>
                      <a:pt x="35" y="35"/>
                    </a:cubicBezTo>
                    <a:cubicBezTo>
                      <a:pt x="35" y="29"/>
                      <a:pt x="30" y="24"/>
                      <a:pt x="24"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grpSp>
        <p:sp>
          <p:nvSpPr>
            <p:cNvPr id="36" name="Freeform 28"/>
            <p:cNvSpPr>
              <a:spLocks noEditPoints="1"/>
            </p:cNvSpPr>
            <p:nvPr/>
          </p:nvSpPr>
          <p:spPr bwMode="auto">
            <a:xfrm>
              <a:off x="2052000" y="1800000"/>
              <a:ext cx="648000" cy="648000"/>
            </a:xfrm>
            <a:custGeom>
              <a:avLst/>
              <a:gdLst>
                <a:gd name="T0" fmla="*/ 2147483646 w 144"/>
                <a:gd name="T1" fmla="*/ 1854949653 h 144"/>
                <a:gd name="T2" fmla="*/ 2147483646 w 144"/>
                <a:gd name="T3" fmla="*/ 1398813498 h 144"/>
                <a:gd name="T4" fmla="*/ 2147483646 w 144"/>
                <a:gd name="T5" fmla="*/ 1003498437 h 144"/>
                <a:gd name="T6" fmla="*/ 2147483646 w 144"/>
                <a:gd name="T7" fmla="*/ 516951736 h 144"/>
                <a:gd name="T8" fmla="*/ 2147483646 w 144"/>
                <a:gd name="T9" fmla="*/ 668998958 h 144"/>
                <a:gd name="T10" fmla="*/ 2147483646 w 144"/>
                <a:gd name="T11" fmla="*/ 577772830 h 144"/>
                <a:gd name="T12" fmla="*/ 2147483646 w 144"/>
                <a:gd name="T13" fmla="*/ 182452257 h 144"/>
                <a:gd name="T14" fmla="*/ 1996737840 w 144"/>
                <a:gd name="T15" fmla="*/ 0 h 144"/>
                <a:gd name="T16" fmla="*/ 1845467905 w 144"/>
                <a:gd name="T17" fmla="*/ 364910026 h 144"/>
                <a:gd name="T18" fmla="*/ 1391663600 w 144"/>
                <a:gd name="T19" fmla="*/ 699409505 h 144"/>
                <a:gd name="T20" fmla="*/ 998366170 w 144"/>
                <a:gd name="T21" fmla="*/ 516951736 h 144"/>
                <a:gd name="T22" fmla="*/ 514311179 w 144"/>
                <a:gd name="T23" fmla="*/ 760225087 h 144"/>
                <a:gd name="T24" fmla="*/ 665581114 w 144"/>
                <a:gd name="T25" fmla="*/ 1155540148 h 144"/>
                <a:gd name="T26" fmla="*/ 574818052 w 144"/>
                <a:gd name="T27" fmla="*/ 1702902431 h 144"/>
                <a:gd name="T28" fmla="*/ 181520622 w 144"/>
                <a:gd name="T29" fmla="*/ 1854949653 h 144"/>
                <a:gd name="T30" fmla="*/ 0 w 144"/>
                <a:gd name="T31" fmla="*/ 2147483646 h 144"/>
                <a:gd name="T32" fmla="*/ 363041243 w 144"/>
                <a:gd name="T33" fmla="*/ 2147483646 h 144"/>
                <a:gd name="T34" fmla="*/ 695831800 w 144"/>
                <a:gd name="T35" fmla="*/ 2147483646 h 144"/>
                <a:gd name="T36" fmla="*/ 514311179 w 144"/>
                <a:gd name="T37" fmla="*/ 2147483646 h 144"/>
                <a:gd name="T38" fmla="*/ 756338674 w 144"/>
                <a:gd name="T39" fmla="*/ 2147483646 h 144"/>
                <a:gd name="T40" fmla="*/ 1149636105 w 144"/>
                <a:gd name="T41" fmla="*/ 2147483646 h 144"/>
                <a:gd name="T42" fmla="*/ 1694203471 w 144"/>
                <a:gd name="T43" fmla="*/ 2147483646 h 144"/>
                <a:gd name="T44" fmla="*/ 1845467905 w 144"/>
                <a:gd name="T45" fmla="*/ 2147483646 h 144"/>
                <a:gd name="T46" fmla="*/ 2147483646 w 144"/>
                <a:gd name="T47" fmla="*/ 2147483646 h 144"/>
                <a:gd name="T48" fmla="*/ 2147483646 w 144"/>
                <a:gd name="T49" fmla="*/ 2147483646 h 144"/>
                <a:gd name="T50" fmla="*/ 2147483646 w 144"/>
                <a:gd name="T51" fmla="*/ 2147483646 h 144"/>
                <a:gd name="T52" fmla="*/ 2147483646 w 144"/>
                <a:gd name="T53" fmla="*/ 2147483646 h 144"/>
                <a:gd name="T54" fmla="*/ 2147483646 w 144"/>
                <a:gd name="T55" fmla="*/ 2147483646 h 144"/>
                <a:gd name="T56" fmla="*/ 2147483646 w 144"/>
                <a:gd name="T57" fmla="*/ 2147483646 h 144"/>
                <a:gd name="T58" fmla="*/ 2147483646 w 144"/>
                <a:gd name="T59" fmla="*/ 2147483646 h 144"/>
                <a:gd name="T60" fmla="*/ 2147483646 w 144"/>
                <a:gd name="T61" fmla="*/ 2147483646 h 144"/>
                <a:gd name="T62" fmla="*/ 2147483646 w 144"/>
                <a:gd name="T63" fmla="*/ 2006996875 h 144"/>
                <a:gd name="T64" fmla="*/ 2147483646 w 144"/>
                <a:gd name="T65" fmla="*/ 2147483646 h 144"/>
                <a:gd name="T66" fmla="*/ 1331156726 w 144"/>
                <a:gd name="T67" fmla="*/ 2147483646 h 144"/>
                <a:gd name="T68" fmla="*/ 2147483646 w 144"/>
                <a:gd name="T69" fmla="*/ 2147483646 h 14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44" h="144">
                  <a:moveTo>
                    <a:pt x="138" y="61"/>
                  </a:moveTo>
                  <a:cubicBezTo>
                    <a:pt x="132" y="61"/>
                    <a:pt x="132" y="61"/>
                    <a:pt x="132" y="61"/>
                  </a:cubicBezTo>
                  <a:cubicBezTo>
                    <a:pt x="129" y="61"/>
                    <a:pt x="126" y="59"/>
                    <a:pt x="125" y="56"/>
                  </a:cubicBezTo>
                  <a:cubicBezTo>
                    <a:pt x="121" y="46"/>
                    <a:pt x="121" y="46"/>
                    <a:pt x="121" y="46"/>
                  </a:cubicBezTo>
                  <a:cubicBezTo>
                    <a:pt x="119" y="44"/>
                    <a:pt x="120" y="40"/>
                    <a:pt x="122" y="38"/>
                  </a:cubicBezTo>
                  <a:cubicBezTo>
                    <a:pt x="127" y="33"/>
                    <a:pt x="127" y="33"/>
                    <a:pt x="127" y="33"/>
                  </a:cubicBezTo>
                  <a:cubicBezTo>
                    <a:pt x="129" y="31"/>
                    <a:pt x="129" y="27"/>
                    <a:pt x="127" y="25"/>
                  </a:cubicBezTo>
                  <a:cubicBezTo>
                    <a:pt x="119" y="17"/>
                    <a:pt x="119" y="17"/>
                    <a:pt x="119" y="17"/>
                  </a:cubicBezTo>
                  <a:cubicBezTo>
                    <a:pt x="117" y="15"/>
                    <a:pt x="113" y="15"/>
                    <a:pt x="111" y="17"/>
                  </a:cubicBezTo>
                  <a:cubicBezTo>
                    <a:pt x="106" y="22"/>
                    <a:pt x="106" y="22"/>
                    <a:pt x="106" y="22"/>
                  </a:cubicBezTo>
                  <a:cubicBezTo>
                    <a:pt x="104" y="24"/>
                    <a:pt x="100" y="25"/>
                    <a:pt x="98" y="23"/>
                  </a:cubicBezTo>
                  <a:cubicBezTo>
                    <a:pt x="88" y="19"/>
                    <a:pt x="88" y="19"/>
                    <a:pt x="88" y="19"/>
                  </a:cubicBezTo>
                  <a:cubicBezTo>
                    <a:pt x="85" y="18"/>
                    <a:pt x="83" y="15"/>
                    <a:pt x="83" y="12"/>
                  </a:cubicBezTo>
                  <a:cubicBezTo>
                    <a:pt x="83" y="6"/>
                    <a:pt x="83" y="6"/>
                    <a:pt x="83" y="6"/>
                  </a:cubicBezTo>
                  <a:cubicBezTo>
                    <a:pt x="83" y="2"/>
                    <a:pt x="81" y="0"/>
                    <a:pt x="78" y="0"/>
                  </a:cubicBezTo>
                  <a:cubicBezTo>
                    <a:pt x="66" y="0"/>
                    <a:pt x="66" y="0"/>
                    <a:pt x="66" y="0"/>
                  </a:cubicBezTo>
                  <a:cubicBezTo>
                    <a:pt x="63" y="0"/>
                    <a:pt x="61" y="2"/>
                    <a:pt x="61" y="6"/>
                  </a:cubicBezTo>
                  <a:cubicBezTo>
                    <a:pt x="61" y="12"/>
                    <a:pt x="61" y="12"/>
                    <a:pt x="61" y="12"/>
                  </a:cubicBezTo>
                  <a:cubicBezTo>
                    <a:pt x="61" y="15"/>
                    <a:pt x="59" y="18"/>
                    <a:pt x="56" y="19"/>
                  </a:cubicBezTo>
                  <a:cubicBezTo>
                    <a:pt x="46" y="23"/>
                    <a:pt x="46" y="23"/>
                    <a:pt x="46" y="23"/>
                  </a:cubicBezTo>
                  <a:cubicBezTo>
                    <a:pt x="44" y="25"/>
                    <a:pt x="40" y="24"/>
                    <a:pt x="38" y="22"/>
                  </a:cubicBezTo>
                  <a:cubicBezTo>
                    <a:pt x="33" y="17"/>
                    <a:pt x="33" y="17"/>
                    <a:pt x="33" y="17"/>
                  </a:cubicBezTo>
                  <a:cubicBezTo>
                    <a:pt x="31" y="15"/>
                    <a:pt x="27" y="15"/>
                    <a:pt x="25" y="17"/>
                  </a:cubicBezTo>
                  <a:cubicBezTo>
                    <a:pt x="17" y="25"/>
                    <a:pt x="17" y="25"/>
                    <a:pt x="17" y="25"/>
                  </a:cubicBezTo>
                  <a:cubicBezTo>
                    <a:pt x="15" y="27"/>
                    <a:pt x="15" y="31"/>
                    <a:pt x="17" y="33"/>
                  </a:cubicBezTo>
                  <a:cubicBezTo>
                    <a:pt x="22" y="38"/>
                    <a:pt x="22" y="38"/>
                    <a:pt x="22" y="38"/>
                  </a:cubicBezTo>
                  <a:cubicBezTo>
                    <a:pt x="24" y="40"/>
                    <a:pt x="25" y="44"/>
                    <a:pt x="23" y="46"/>
                  </a:cubicBezTo>
                  <a:cubicBezTo>
                    <a:pt x="19" y="56"/>
                    <a:pt x="19" y="56"/>
                    <a:pt x="19" y="56"/>
                  </a:cubicBezTo>
                  <a:cubicBezTo>
                    <a:pt x="18" y="59"/>
                    <a:pt x="15" y="61"/>
                    <a:pt x="12" y="61"/>
                  </a:cubicBezTo>
                  <a:cubicBezTo>
                    <a:pt x="6" y="61"/>
                    <a:pt x="6" y="61"/>
                    <a:pt x="6" y="61"/>
                  </a:cubicBezTo>
                  <a:cubicBezTo>
                    <a:pt x="2" y="61"/>
                    <a:pt x="0" y="63"/>
                    <a:pt x="0" y="66"/>
                  </a:cubicBezTo>
                  <a:cubicBezTo>
                    <a:pt x="0" y="78"/>
                    <a:pt x="0" y="78"/>
                    <a:pt x="0" y="78"/>
                  </a:cubicBezTo>
                  <a:cubicBezTo>
                    <a:pt x="0" y="81"/>
                    <a:pt x="2" y="83"/>
                    <a:pt x="6" y="83"/>
                  </a:cubicBezTo>
                  <a:cubicBezTo>
                    <a:pt x="12" y="83"/>
                    <a:pt x="12" y="83"/>
                    <a:pt x="12" y="83"/>
                  </a:cubicBezTo>
                  <a:cubicBezTo>
                    <a:pt x="15" y="83"/>
                    <a:pt x="18" y="85"/>
                    <a:pt x="19" y="88"/>
                  </a:cubicBezTo>
                  <a:cubicBezTo>
                    <a:pt x="23" y="98"/>
                    <a:pt x="23" y="98"/>
                    <a:pt x="23" y="98"/>
                  </a:cubicBezTo>
                  <a:cubicBezTo>
                    <a:pt x="25" y="100"/>
                    <a:pt x="24" y="104"/>
                    <a:pt x="22" y="106"/>
                  </a:cubicBezTo>
                  <a:cubicBezTo>
                    <a:pt x="17" y="111"/>
                    <a:pt x="17" y="111"/>
                    <a:pt x="17" y="111"/>
                  </a:cubicBezTo>
                  <a:cubicBezTo>
                    <a:pt x="15" y="113"/>
                    <a:pt x="15" y="117"/>
                    <a:pt x="17" y="119"/>
                  </a:cubicBezTo>
                  <a:cubicBezTo>
                    <a:pt x="25" y="127"/>
                    <a:pt x="25" y="127"/>
                    <a:pt x="25" y="127"/>
                  </a:cubicBezTo>
                  <a:cubicBezTo>
                    <a:pt x="27" y="129"/>
                    <a:pt x="31" y="129"/>
                    <a:pt x="33" y="127"/>
                  </a:cubicBezTo>
                  <a:cubicBezTo>
                    <a:pt x="38" y="122"/>
                    <a:pt x="38" y="122"/>
                    <a:pt x="38" y="122"/>
                  </a:cubicBezTo>
                  <a:cubicBezTo>
                    <a:pt x="40" y="120"/>
                    <a:pt x="44" y="119"/>
                    <a:pt x="46" y="121"/>
                  </a:cubicBezTo>
                  <a:cubicBezTo>
                    <a:pt x="56" y="125"/>
                    <a:pt x="56" y="125"/>
                    <a:pt x="56" y="125"/>
                  </a:cubicBezTo>
                  <a:cubicBezTo>
                    <a:pt x="59" y="126"/>
                    <a:pt x="61" y="129"/>
                    <a:pt x="61" y="132"/>
                  </a:cubicBezTo>
                  <a:cubicBezTo>
                    <a:pt x="61" y="138"/>
                    <a:pt x="61" y="138"/>
                    <a:pt x="61" y="138"/>
                  </a:cubicBezTo>
                  <a:cubicBezTo>
                    <a:pt x="61" y="142"/>
                    <a:pt x="63" y="144"/>
                    <a:pt x="66" y="144"/>
                  </a:cubicBezTo>
                  <a:cubicBezTo>
                    <a:pt x="78" y="144"/>
                    <a:pt x="78" y="144"/>
                    <a:pt x="78" y="144"/>
                  </a:cubicBezTo>
                  <a:cubicBezTo>
                    <a:pt x="81" y="144"/>
                    <a:pt x="83" y="142"/>
                    <a:pt x="83" y="138"/>
                  </a:cubicBezTo>
                  <a:cubicBezTo>
                    <a:pt x="83" y="132"/>
                    <a:pt x="83" y="132"/>
                    <a:pt x="83" y="132"/>
                  </a:cubicBezTo>
                  <a:cubicBezTo>
                    <a:pt x="83" y="129"/>
                    <a:pt x="85" y="126"/>
                    <a:pt x="88" y="125"/>
                  </a:cubicBezTo>
                  <a:cubicBezTo>
                    <a:pt x="98" y="121"/>
                    <a:pt x="98" y="121"/>
                    <a:pt x="98" y="121"/>
                  </a:cubicBezTo>
                  <a:cubicBezTo>
                    <a:pt x="100" y="119"/>
                    <a:pt x="104" y="120"/>
                    <a:pt x="106" y="122"/>
                  </a:cubicBezTo>
                  <a:cubicBezTo>
                    <a:pt x="111" y="127"/>
                    <a:pt x="111" y="127"/>
                    <a:pt x="111" y="127"/>
                  </a:cubicBezTo>
                  <a:cubicBezTo>
                    <a:pt x="113" y="129"/>
                    <a:pt x="117" y="129"/>
                    <a:pt x="119" y="127"/>
                  </a:cubicBezTo>
                  <a:cubicBezTo>
                    <a:pt x="127" y="119"/>
                    <a:pt x="127" y="119"/>
                    <a:pt x="127" y="119"/>
                  </a:cubicBezTo>
                  <a:cubicBezTo>
                    <a:pt x="129" y="117"/>
                    <a:pt x="129" y="113"/>
                    <a:pt x="127" y="111"/>
                  </a:cubicBezTo>
                  <a:cubicBezTo>
                    <a:pt x="122" y="106"/>
                    <a:pt x="122" y="106"/>
                    <a:pt x="122" y="106"/>
                  </a:cubicBezTo>
                  <a:cubicBezTo>
                    <a:pt x="120" y="104"/>
                    <a:pt x="119" y="100"/>
                    <a:pt x="121" y="98"/>
                  </a:cubicBezTo>
                  <a:cubicBezTo>
                    <a:pt x="125" y="88"/>
                    <a:pt x="125" y="88"/>
                    <a:pt x="125" y="88"/>
                  </a:cubicBezTo>
                  <a:cubicBezTo>
                    <a:pt x="126" y="85"/>
                    <a:pt x="129" y="83"/>
                    <a:pt x="132" y="83"/>
                  </a:cubicBezTo>
                  <a:cubicBezTo>
                    <a:pt x="138" y="83"/>
                    <a:pt x="138" y="83"/>
                    <a:pt x="138" y="83"/>
                  </a:cubicBezTo>
                  <a:cubicBezTo>
                    <a:pt x="142" y="83"/>
                    <a:pt x="144" y="81"/>
                    <a:pt x="144" y="78"/>
                  </a:cubicBezTo>
                  <a:cubicBezTo>
                    <a:pt x="144" y="66"/>
                    <a:pt x="144" y="66"/>
                    <a:pt x="144" y="66"/>
                  </a:cubicBezTo>
                  <a:cubicBezTo>
                    <a:pt x="144" y="63"/>
                    <a:pt x="142" y="61"/>
                    <a:pt x="138" y="61"/>
                  </a:cubicBezTo>
                  <a:moveTo>
                    <a:pt x="100" y="72"/>
                  </a:moveTo>
                  <a:cubicBezTo>
                    <a:pt x="100" y="87"/>
                    <a:pt x="87" y="100"/>
                    <a:pt x="72" y="100"/>
                  </a:cubicBezTo>
                  <a:cubicBezTo>
                    <a:pt x="57" y="100"/>
                    <a:pt x="44" y="87"/>
                    <a:pt x="44" y="72"/>
                  </a:cubicBezTo>
                  <a:cubicBezTo>
                    <a:pt x="44" y="57"/>
                    <a:pt x="57" y="44"/>
                    <a:pt x="72" y="44"/>
                  </a:cubicBezTo>
                  <a:cubicBezTo>
                    <a:pt x="87" y="44"/>
                    <a:pt x="100" y="57"/>
                    <a:pt x="100" y="72"/>
                  </a:cubicBezTo>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sp>
          <p:nvSpPr>
            <p:cNvPr id="37" name="Freeform 70"/>
            <p:cNvSpPr>
              <a:spLocks/>
            </p:cNvSpPr>
            <p:nvPr/>
          </p:nvSpPr>
          <p:spPr bwMode="auto">
            <a:xfrm>
              <a:off x="3636000" y="2268000"/>
              <a:ext cx="576000" cy="576000"/>
            </a:xfrm>
            <a:custGeom>
              <a:avLst/>
              <a:gdLst>
                <a:gd name="T0" fmla="*/ 718667755 w 348"/>
                <a:gd name="T1" fmla="*/ 0 h 330"/>
                <a:gd name="T2" fmla="*/ 892137949 w 348"/>
                <a:gd name="T3" fmla="*/ 506903826 h 330"/>
                <a:gd name="T4" fmla="*/ 1437333476 w 348"/>
                <a:gd name="T5" fmla="*/ 515147964 h 330"/>
                <a:gd name="T6" fmla="*/ 1003655956 w 348"/>
                <a:gd name="T7" fmla="*/ 844840387 h 330"/>
                <a:gd name="T8" fmla="*/ 1160605567 w 348"/>
                <a:gd name="T9" fmla="*/ 1359988352 h 330"/>
                <a:gd name="T10" fmla="*/ 718667755 w 348"/>
                <a:gd name="T11" fmla="*/ 1059143305 h 330"/>
                <a:gd name="T12" fmla="*/ 276727909 w 348"/>
                <a:gd name="T13" fmla="*/ 1359988352 h 330"/>
                <a:gd name="T14" fmla="*/ 433677520 w 348"/>
                <a:gd name="T15" fmla="*/ 844840387 h 330"/>
                <a:gd name="T16" fmla="*/ 0 w 348"/>
                <a:gd name="T17" fmla="*/ 515147964 h 330"/>
                <a:gd name="T18" fmla="*/ 545195526 w 348"/>
                <a:gd name="T19" fmla="*/ 506903826 h 330"/>
                <a:gd name="T20" fmla="*/ 718667755 w 348"/>
                <a:gd name="T21" fmla="*/ 0 h 33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48" h="330">
                  <a:moveTo>
                    <a:pt x="174" y="0"/>
                  </a:moveTo>
                  <a:lnTo>
                    <a:pt x="216" y="123"/>
                  </a:lnTo>
                  <a:lnTo>
                    <a:pt x="348" y="125"/>
                  </a:lnTo>
                  <a:lnTo>
                    <a:pt x="243" y="205"/>
                  </a:lnTo>
                  <a:lnTo>
                    <a:pt x="281" y="330"/>
                  </a:lnTo>
                  <a:lnTo>
                    <a:pt x="174" y="257"/>
                  </a:lnTo>
                  <a:lnTo>
                    <a:pt x="67" y="330"/>
                  </a:lnTo>
                  <a:lnTo>
                    <a:pt x="105" y="205"/>
                  </a:lnTo>
                  <a:lnTo>
                    <a:pt x="0" y="125"/>
                  </a:lnTo>
                  <a:lnTo>
                    <a:pt x="132" y="123"/>
                  </a:lnTo>
                  <a:lnTo>
                    <a:pt x="174" y="0"/>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grpSp>
      <p:sp>
        <p:nvSpPr>
          <p:cNvPr id="38" name="TextBox 57"/>
          <p:cNvSpPr txBox="1"/>
          <p:nvPr/>
        </p:nvSpPr>
        <p:spPr bwMode="auto">
          <a:xfrm>
            <a:off x="4064329" y="2787774"/>
            <a:ext cx="4098673" cy="1586332"/>
          </a:xfrm>
          <a:prstGeom prst="rect">
            <a:avLst/>
          </a:prstGeom>
          <a:noFill/>
        </p:spPr>
        <p:txBody>
          <a:bodyPr wrap="square">
            <a:spAutoFit/>
          </a:bodyPr>
          <a:lstStyle/>
          <a:p>
            <a:pPr fontAlgn="auto">
              <a:lnSpc>
                <a:spcPct val="130000"/>
              </a:lnSpc>
              <a:spcBef>
                <a:spcPts val="0"/>
              </a:spcBef>
              <a:spcAft>
                <a:spcPts val="0"/>
              </a:spcAft>
              <a:defRPr/>
            </a:pPr>
            <a:r>
              <a:rPr lang="zh-CN" altLang="en-US" sz="1867" b="1" kern="0" dirty="0" smtClean="0">
                <a:solidFill>
                  <a:prstClr val="black">
                    <a:lumMod val="50000"/>
                    <a:lumOff val="50000"/>
                  </a:prstClr>
                </a:solidFill>
                <a:latin typeface="微软雅黑" panose="020B0503020204020204" pitchFamily="34" charset="-122"/>
                <a:ea typeface="微软雅黑" panose="020B0503020204020204" pitchFamily="34" charset="-122"/>
              </a:rPr>
              <a:t>政策</a:t>
            </a: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rPr>
              <a:t>执行</a:t>
            </a:r>
            <a:r>
              <a:rPr lang="zh-CN" altLang="en-US" sz="1867" b="1" kern="0" dirty="0" smtClean="0">
                <a:solidFill>
                  <a:prstClr val="black">
                    <a:lumMod val="50000"/>
                    <a:lumOff val="50000"/>
                  </a:prstClr>
                </a:solidFill>
                <a:latin typeface="微软雅黑" panose="020B0503020204020204" pitchFamily="34" charset="-122"/>
                <a:ea typeface="微软雅黑" panose="020B0503020204020204" pitchFamily="34" charset="-122"/>
              </a:rPr>
              <a:t>效果</a:t>
            </a: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rPr>
              <a:t>如何</a:t>
            </a:r>
            <a:endParaRPr lang="en-US" altLang="zh-CN" sz="1867" kern="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fontAlgn="auto">
              <a:lnSpc>
                <a:spcPct val="130000"/>
              </a:lnSpc>
              <a:spcBef>
                <a:spcPts val="0"/>
              </a:spcBef>
              <a:spcAft>
                <a:spcPts val="0"/>
              </a:spcAft>
              <a:defRPr/>
            </a:pP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rPr>
              <a:t>中央到地方得到有效执行</a:t>
            </a:r>
            <a:endParaRPr lang="en-US" altLang="zh-CN" sz="1867" kern="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rPr>
              <a:t>资金</a:t>
            </a:r>
            <a:r>
              <a:rPr lang="zh-CN" altLang="en-US" sz="1867" kern="0" dirty="0" smtClean="0">
                <a:solidFill>
                  <a:prstClr val="black">
                    <a:lumMod val="50000"/>
                    <a:lumOff val="50000"/>
                  </a:prstClr>
                </a:solidFill>
                <a:latin typeface="微软雅黑" panose="020B0503020204020204" pitchFamily="34" charset="-122"/>
                <a:ea typeface="微软雅黑" panose="020B0503020204020204" pitchFamily="34" charset="-122"/>
              </a:rPr>
              <a:t>投向是否符合产业升级要求</a:t>
            </a:r>
            <a:endParaRPr lang="en-US" altLang="zh-CN" sz="1867" kern="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fontAlgn="auto">
              <a:lnSpc>
                <a:spcPct val="130000"/>
              </a:lnSpc>
              <a:spcBef>
                <a:spcPts val="0"/>
              </a:spcBef>
              <a:spcAft>
                <a:spcPts val="0"/>
              </a:spcAft>
              <a:defRPr/>
            </a:pPr>
            <a:endParaRPr lang="en-US" altLang="zh-CN" sz="1867" kern="0" dirty="0" smtClean="0">
              <a:solidFill>
                <a:prstClr val="black">
                  <a:lumMod val="50000"/>
                  <a:lumOff val="50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25380234"/>
      </p:ext>
    </p:extLst>
  </p:cSld>
  <p:clrMapOvr>
    <a:masterClrMapping/>
  </p:clrMapOvr>
  <p:transition spd="med">
    <p:pull/>
  </p:transition>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6054</TotalTime>
  <Words>2057</Words>
  <Application>Microsoft Office PowerPoint</Application>
  <PresentationFormat>全屏显示(16:9)</PresentationFormat>
  <Paragraphs>197</Paragraphs>
  <Slides>21</Slides>
  <Notes>4</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21</vt:i4>
      </vt:variant>
    </vt:vector>
  </HeadingPairs>
  <TitlesOfParts>
    <vt:vector size="28" baseType="lpstr">
      <vt:lpstr>Adobe Naskh Medium</vt:lpstr>
      <vt:lpstr>宋体</vt:lpstr>
      <vt:lpstr>微软雅黑</vt:lpstr>
      <vt:lpstr>Arial</vt:lpstr>
      <vt:lpstr>Calibri</vt:lpstr>
      <vt:lpstr>Impact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2052-10.1.0.7106</vt:lpwstr>
  </property>
</Properties>
</file>